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9" r:id="rId4"/>
    <p:sldId id="258" r:id="rId5"/>
    <p:sldId id="263" r:id="rId6"/>
    <p:sldId id="264" r:id="rId7"/>
    <p:sldId id="270" r:id="rId8"/>
    <p:sldId id="276" r:id="rId9"/>
    <p:sldId id="277" r:id="rId10"/>
    <p:sldId id="278" r:id="rId11"/>
    <p:sldId id="280" r:id="rId12"/>
    <p:sldId id="281" r:id="rId13"/>
    <p:sldId id="293" r:id="rId14"/>
    <p:sldId id="282" r:id="rId15"/>
    <p:sldId id="283" r:id="rId16"/>
    <p:sldId id="284" r:id="rId17"/>
    <p:sldId id="285" r:id="rId18"/>
    <p:sldId id="294" r:id="rId19"/>
    <p:sldId id="286" r:id="rId20"/>
    <p:sldId id="287" r:id="rId21"/>
    <p:sldId id="288" r:id="rId22"/>
    <p:sldId id="289" r:id="rId23"/>
    <p:sldId id="290" r:id="rId24"/>
    <p:sldId id="295" r:id="rId25"/>
    <p:sldId id="261" r:id="rId26"/>
    <p:sldId id="262" r:id="rId27"/>
    <p:sldId id="275" r:id="rId28"/>
    <p:sldId id="273" r:id="rId29"/>
    <p:sldId id="274" r:id="rId30"/>
    <p:sldId id="265" r:id="rId31"/>
    <p:sldId id="292" r:id="rId3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883" autoAdjust="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768B7-D081-4CD2-AE73-50888B4BA313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59C72B-EFC9-4714-A55A-FBEB701B2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148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entury Gothic" panose="020B0502020202020204" pitchFamily="34" charset="0"/>
                <a:cs typeface="Arial" panose="020B0604020202020204" pitchFamily="34" charset="0"/>
              </a:rPr>
              <a:t>National requirement.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entury Gothic" panose="020B0502020202020204" pitchFamily="34" charset="0"/>
                <a:cs typeface="Arial" panose="020B0604020202020204" pitchFamily="34" charset="0"/>
              </a:rPr>
              <a:t>Designed to assess children’s knowledge and understanding of the Key Stage 2 programmes of study. They provide a snapshot of a child’s attainment at the end of the Key Stage.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entury Gothic" panose="020B0502020202020204" pitchFamily="34" charset="0"/>
                <a:cs typeface="Arial" panose="020B0604020202020204" pitchFamily="34" charset="0"/>
              </a:rPr>
              <a:t>Comparison - indicate schools attainment in line with National Standards – although it is important to note that the SATs information will not be used for comparison against other schools for this academic year.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entury Gothic" panose="020B0502020202020204" pitchFamily="34" charset="0"/>
                <a:cs typeface="Arial" panose="020B0604020202020204" pitchFamily="34" charset="0"/>
              </a:rPr>
              <a:t>Secondary school information and baseline.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72B-EFC9-4714-A55A-FBEB701B26D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987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72B-EFC9-4714-A55A-FBEB701B26D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555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72B-EFC9-4714-A55A-FBEB701B26D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727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72B-EFC9-4714-A55A-FBEB701B26D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764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72B-EFC9-4714-A55A-FBEB701B26D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183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72B-EFC9-4714-A55A-FBEB701B26D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722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72B-EFC9-4714-A55A-FBEB701B26D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54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72B-EFC9-4714-A55A-FBEB701B26D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579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72B-EFC9-4714-A55A-FBEB701B26D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702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72B-EFC9-4714-A55A-FBEB701B26DC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986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5E936CD-DB36-45C8-A496-4420BD2B513C}"/>
              </a:ext>
            </a:extLst>
          </p:cNvPr>
          <p:cNvSpPr/>
          <p:nvPr/>
        </p:nvSpPr>
        <p:spPr>
          <a:xfrm>
            <a:off x="566413" y="2685534"/>
            <a:ext cx="11243733" cy="27909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atin typeface="+mj-lt"/>
                <a:cs typeface="Arial" panose="020B0604020202020204" pitchFamily="34" charset="0"/>
              </a:rPr>
              <a:t>Year 6 SATs</a:t>
            </a:r>
          </a:p>
          <a:p>
            <a:pPr algn="ctr"/>
            <a:r>
              <a:rPr lang="en-GB" sz="6000" b="1" dirty="0">
                <a:latin typeface="+mj-lt"/>
                <a:cs typeface="Arial" panose="020B0604020202020204" pitchFamily="34" charset="0"/>
              </a:rPr>
              <a:t>12th – 15</a:t>
            </a:r>
            <a:r>
              <a:rPr lang="en-GB" sz="6000" b="1" baseline="30000" dirty="0">
                <a:latin typeface="+mj-lt"/>
                <a:cs typeface="Arial" panose="020B0604020202020204" pitchFamily="34" charset="0"/>
              </a:rPr>
              <a:t>th</a:t>
            </a:r>
            <a:r>
              <a:rPr lang="en-GB" sz="6000" b="1" dirty="0">
                <a:latin typeface="+mj-lt"/>
                <a:cs typeface="Arial" panose="020B0604020202020204" pitchFamily="34" charset="0"/>
              </a:rPr>
              <a:t> May 2025</a:t>
            </a:r>
            <a:endParaRPr lang="en-GB" sz="60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FA902A-4D4D-4ED9-938B-B7C36801E19C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8BA11A6-FC6B-419D-B352-D7A9F4F5DC04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6" name="Picture 2" descr="Westfields Junior School |">
              <a:extLst>
                <a:ext uri="{FF2B5EF4-FFF2-40B4-BE49-F238E27FC236}">
                  <a16:creationId xmlns:a16="http://schemas.microsoft.com/office/drawing/2014/main" id="{2E770AF3-C25C-4263-9CA4-15DBE24C9B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EB529167-90F6-478F-91B4-FBE59F398C71}"/>
              </a:ext>
            </a:extLst>
          </p:cNvPr>
          <p:cNvSpPr/>
          <p:nvPr/>
        </p:nvSpPr>
        <p:spPr>
          <a:xfrm>
            <a:off x="2231833" y="819883"/>
            <a:ext cx="772833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SATs Information Meeting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25E1FC-D2E4-491D-ABDB-D8F846FCD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047" y="5681370"/>
            <a:ext cx="7565792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277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latin typeface="+mn-lt"/>
                <a:cs typeface="Arial" panose="020B0604020202020204" pitchFamily="34" charset="0"/>
              </a:rPr>
              <a:t>Meeting Aims: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3FFC4-1819-4F01-A688-A5C847E76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72267"/>
            <a:ext cx="10803466" cy="40470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cs typeface="Arial" panose="020B0604020202020204" pitchFamily="34" charset="0"/>
              </a:rPr>
              <a:t>To inform you of: </a:t>
            </a:r>
          </a:p>
          <a:p>
            <a:r>
              <a:rPr lang="en-GB" sz="3200" dirty="0">
                <a:cs typeface="Arial" panose="020B0604020202020204" pitchFamily="34" charset="0"/>
              </a:rPr>
              <a:t>what SATs are and how they have been previously structured</a:t>
            </a:r>
          </a:p>
          <a:p>
            <a:r>
              <a:rPr lang="en-GB" sz="3200" dirty="0">
                <a:cs typeface="Arial" panose="020B0604020202020204" pitchFamily="34" charset="0"/>
              </a:rPr>
              <a:t>how we will prepare for SATs in school</a:t>
            </a:r>
          </a:p>
          <a:p>
            <a:r>
              <a:rPr lang="en-GB" sz="3200" dirty="0">
                <a:cs typeface="Arial" panose="020B0604020202020204" pitchFamily="34" charset="0"/>
              </a:rPr>
              <a:t>how you can help to support your child at home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ABA35B-980C-46CB-8432-1FF13B9CBD55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5C0F24D-8460-4F1A-B3F8-FB08013D6476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D5CA403F-82CA-488A-868C-314F0A879E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5963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latin typeface="Century Gothic" panose="020B0502020202020204" pitchFamily="34" charset="0"/>
                <a:cs typeface="Arial" panose="020B0604020202020204" pitchFamily="34" charset="0"/>
              </a:rPr>
              <a:t>What are the KS2 SATs?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3FFC4-1819-4F01-A688-A5C847E76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72267"/>
            <a:ext cx="10803466" cy="4047065"/>
          </a:xfrm>
        </p:spPr>
        <p:txBody>
          <a:bodyPr>
            <a:normAutofit fontScale="92500" lnSpcReduction="10000"/>
          </a:bodyPr>
          <a:lstStyle/>
          <a:p>
            <a:r>
              <a:rPr lang="en-GB" sz="3600" dirty="0">
                <a:latin typeface="Century Gothic" panose="020B0502020202020204" pitchFamily="34" charset="0"/>
                <a:cs typeface="Arial" panose="020B0604020202020204" pitchFamily="34" charset="0"/>
              </a:rPr>
              <a:t>SATs means Standard Attainment Tests.</a:t>
            </a:r>
          </a:p>
          <a:p>
            <a:pPr marL="0" indent="0">
              <a:buNone/>
            </a:pPr>
            <a:endParaRPr lang="en-GB" sz="3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Century Gothic" panose="020B0502020202020204" pitchFamily="34" charset="0"/>
                <a:cs typeface="Arial" panose="020B0604020202020204" pitchFamily="34" charset="0"/>
              </a:rPr>
              <a:t>They are marked externally.</a:t>
            </a:r>
          </a:p>
          <a:p>
            <a:pPr marL="0" indent="0">
              <a:buNone/>
            </a:pPr>
            <a:endParaRPr lang="en-GB" sz="3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Century Gothic" panose="020B0502020202020204" pitchFamily="34" charset="0"/>
                <a:cs typeface="Arial" panose="020B0604020202020204" pitchFamily="34" charset="0"/>
              </a:rPr>
              <a:t>Results are sent to school, accepted and given verbally to children. These are usually sent home with annual reports.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91609B-79D2-4715-ACA2-12DC138A5933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E660A75-17D8-4EE4-B098-EDB1EE15DB20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2" descr="Westfields Junior School |">
              <a:extLst>
                <a:ext uri="{FF2B5EF4-FFF2-40B4-BE49-F238E27FC236}">
                  <a16:creationId xmlns:a16="http://schemas.microsoft.com/office/drawing/2014/main" id="{0106C087-EE7A-49C2-9661-6B48068115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98E1B0C0-7BE5-4045-A01F-FA7D38D12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971" y="2984612"/>
            <a:ext cx="3192154" cy="186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76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latin typeface="Century Gothic" panose="020B0502020202020204" pitchFamily="34" charset="0"/>
                <a:cs typeface="Arial" panose="020B0604020202020204" pitchFamily="34" charset="0"/>
              </a:rPr>
              <a:t>Why do we have SATs?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3FFC4-1819-4F01-A688-A5C847E76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72267"/>
            <a:ext cx="10803466" cy="4047065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Century Gothic" panose="020B0502020202020204" pitchFamily="34" charset="0"/>
                <a:cs typeface="Arial" panose="020B0604020202020204" pitchFamily="34" charset="0"/>
              </a:rPr>
              <a:t>National requirement</a:t>
            </a:r>
          </a:p>
          <a:p>
            <a:r>
              <a:rPr lang="en-GB" sz="3200" dirty="0">
                <a:latin typeface="Century Gothic" panose="020B0502020202020204" pitchFamily="34" charset="0"/>
                <a:cs typeface="Arial" panose="020B0604020202020204" pitchFamily="34" charset="0"/>
              </a:rPr>
              <a:t>Designed to assess children’s knowledge and understanding of the Key Stage 2 programmes of study. They provide a snapshot of a child’s attainment at the end of the Key Stage.</a:t>
            </a:r>
          </a:p>
          <a:p>
            <a:r>
              <a:rPr lang="en-GB" sz="3200" dirty="0">
                <a:latin typeface="Century Gothic" panose="020B0502020202020204" pitchFamily="34" charset="0"/>
                <a:cs typeface="Arial" panose="020B0604020202020204" pitchFamily="34" charset="0"/>
              </a:rPr>
              <a:t>Secondary school information and baseline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5FCC204-4F91-4F21-8058-5CC51B721EB0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2C3145C-1F75-42F1-911F-968DF11CF606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2" descr="Westfields Junior School |">
              <a:extLst>
                <a:ext uri="{FF2B5EF4-FFF2-40B4-BE49-F238E27FC236}">
                  <a16:creationId xmlns:a16="http://schemas.microsoft.com/office/drawing/2014/main" id="{1F9B668B-697F-4B2D-B7CB-DE87EE021C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43582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954246" cy="706964"/>
          </a:xfrm>
        </p:spPr>
        <p:txBody>
          <a:bodyPr/>
          <a:lstStyle/>
          <a:p>
            <a:r>
              <a:rPr lang="en-GB" sz="4800" b="1" dirty="0">
                <a:latin typeface="Century Gothic" panose="020B0502020202020204" pitchFamily="34" charset="0"/>
                <a:cs typeface="Arial" panose="020B0604020202020204" pitchFamily="34" charset="0"/>
              </a:rPr>
              <a:t>SATs Week Structure: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3CC3F46-D1B7-4647-BAB9-321F76C1F9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981597"/>
              </p:ext>
            </p:extLst>
          </p:nvPr>
        </p:nvGraphicFramePr>
        <p:xfrm>
          <a:off x="498981" y="3021832"/>
          <a:ext cx="11060228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5057">
                  <a:extLst>
                    <a:ext uri="{9D8B030D-6E8A-4147-A177-3AD203B41FA5}">
                      <a16:colId xmlns:a16="http://schemas.microsoft.com/office/drawing/2014/main" val="4232905981"/>
                    </a:ext>
                  </a:extLst>
                </a:gridCol>
                <a:gridCol w="2765057">
                  <a:extLst>
                    <a:ext uri="{9D8B030D-6E8A-4147-A177-3AD203B41FA5}">
                      <a16:colId xmlns:a16="http://schemas.microsoft.com/office/drawing/2014/main" val="910050934"/>
                    </a:ext>
                  </a:extLst>
                </a:gridCol>
                <a:gridCol w="2765057">
                  <a:extLst>
                    <a:ext uri="{9D8B030D-6E8A-4147-A177-3AD203B41FA5}">
                      <a16:colId xmlns:a16="http://schemas.microsoft.com/office/drawing/2014/main" val="127461495"/>
                    </a:ext>
                  </a:extLst>
                </a:gridCol>
                <a:gridCol w="2765057">
                  <a:extLst>
                    <a:ext uri="{9D8B030D-6E8A-4147-A177-3AD203B41FA5}">
                      <a16:colId xmlns:a16="http://schemas.microsoft.com/office/drawing/2014/main" val="1344622886"/>
                    </a:ext>
                  </a:extLst>
                </a:gridCol>
              </a:tblGrid>
              <a:tr h="441485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Monday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12th 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Tuesday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en-GB" sz="2000" b="0" baseline="30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Wednesday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14t</a:t>
                      </a:r>
                      <a:r>
                        <a:rPr lang="en-GB" sz="2000" b="0" baseline="30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Thursday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r>
                        <a:rPr lang="en-GB" sz="2000" b="0" baseline="30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865326"/>
                  </a:ext>
                </a:extLst>
              </a:tr>
              <a:tr h="2360983">
                <a:tc>
                  <a:txBody>
                    <a:bodyPr/>
                    <a:lstStyle/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Grammar and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Punctuation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50 marks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45 mins</a:t>
                      </a:r>
                    </a:p>
                    <a:p>
                      <a:pPr algn="l"/>
                      <a:endParaRPr lang="en-GB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Spelling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 marks</a:t>
                      </a:r>
                    </a:p>
                    <a:p>
                      <a:pPr algn="l"/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Approx. 20 mins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Reading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Test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50 marks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 hour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Maths -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Arithmetic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40 marks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30 mins</a:t>
                      </a:r>
                    </a:p>
                    <a:p>
                      <a:pPr algn="l"/>
                      <a:endParaRPr lang="en-GB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Maths -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Reasoning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Paper 2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35 marks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40 mins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Maths -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Reasoning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Paper 3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35 marks</a:t>
                      </a:r>
                    </a:p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40 mins</a:t>
                      </a:r>
                    </a:p>
                    <a:p>
                      <a:pPr algn="l"/>
                      <a:endParaRPr lang="en-GB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217791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AE35D95A-A7EF-4D45-B6B8-6AC432FC01DA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E15AFE8-752B-4B27-BEF8-CFD612590C9D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2" descr="Westfields Junior School |">
              <a:extLst>
                <a:ext uri="{FF2B5EF4-FFF2-40B4-BE49-F238E27FC236}">
                  <a16:creationId xmlns:a16="http://schemas.microsoft.com/office/drawing/2014/main" id="{1D5879BA-B8DC-4A94-BF2C-BA2A8967BC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4DA9F70-508C-4FE0-A8F9-C53CA90406DB}"/>
              </a:ext>
            </a:extLst>
          </p:cNvPr>
          <p:cNvSpPr/>
          <p:nvPr/>
        </p:nvSpPr>
        <p:spPr>
          <a:xfrm>
            <a:off x="401781" y="2306226"/>
            <a:ext cx="112912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Published 2025 timetable:</a:t>
            </a:r>
          </a:p>
        </p:txBody>
      </p:sp>
    </p:spTree>
    <p:extLst>
      <p:ext uri="{BB962C8B-B14F-4D97-AF65-F5344CB8AC3E}">
        <p14:creationId xmlns:p14="http://schemas.microsoft.com/office/powerpoint/2010/main" val="2370776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r>
              <a:rPr lang="en-GB" sz="4800" b="1" dirty="0">
                <a:latin typeface="Century Gothic" panose="020B0502020202020204" pitchFamily="34" charset="0"/>
                <a:cs typeface="Arial" panose="020B0604020202020204" pitchFamily="34" charset="0"/>
              </a:rPr>
              <a:t>How will SATs week be organised?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3FFC4-1819-4F01-A688-A5C847E76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67" y="2370667"/>
            <a:ext cx="11192933" cy="4216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Usual start and finish time – tests timetabled during school hours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Desks arranged individually and displays/prompts hidden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Children registered and have a verbal revision session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Test papers brought to classrooms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Papers opened and instructions given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Two or more staff act as invigilators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Readers available when requested in the Maths and </a:t>
            </a:r>
            <a:r>
              <a:rPr lang="en-GB" dirty="0" err="1">
                <a:latin typeface="Century Gothic" panose="020B0502020202020204" pitchFamily="34" charset="0"/>
                <a:cs typeface="Arial" panose="020B0604020202020204" pitchFamily="34" charset="0"/>
              </a:rPr>
              <a:t>SPaG</a:t>
            </a: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 papers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Additional support provision provided on an individual basis (SEND Access Arrangements)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Silence during tests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Fun activities/learning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8D97962-5062-4539-B29F-9D1A9C86D32B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0582FBF-A4DB-4CA4-9904-F5527FB5CF1E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2" descr="Westfields Junior School |">
              <a:extLst>
                <a:ext uri="{FF2B5EF4-FFF2-40B4-BE49-F238E27FC236}">
                  <a16:creationId xmlns:a16="http://schemas.microsoft.com/office/drawing/2014/main" id="{B2DCDBFB-AAA6-46AD-BFBA-B695E3957A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36377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reading assessment: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E53598A-0403-4A6C-A65E-41D3A63C1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59" y="2603500"/>
            <a:ext cx="5987768" cy="3416300"/>
          </a:xfrm>
        </p:spPr>
        <p:txBody>
          <a:bodyPr>
            <a:normAutofit/>
          </a:bodyPr>
          <a:lstStyle/>
          <a:p>
            <a:r>
              <a:rPr lang="en-GB" sz="2400" dirty="0"/>
              <a:t>The Reading assessment lasts 1 hour.</a:t>
            </a:r>
          </a:p>
          <a:p>
            <a:r>
              <a:rPr lang="en-GB" sz="2400" dirty="0"/>
              <a:t>The children in previous years have  received a ‘Reading Booklet’ containing three texts and a ‘Reading answer booklet’ containing three sections of questions about the key texts. 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94AF66-131C-4CA0-9278-2EC1D3F94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2505" y="3670660"/>
            <a:ext cx="2066704" cy="27188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552DB5-8FD9-49F6-9A2E-5E83C2F17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862" y="2603500"/>
            <a:ext cx="2168708" cy="271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95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4B521F7-216A-4AC1-9005-A5D25AE12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980" y="175334"/>
            <a:ext cx="4549140" cy="64755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82D85C-41A6-4DCF-A5E7-F639909B6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6232" y="175334"/>
            <a:ext cx="4557308" cy="647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0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3F25ACD-ACA7-4FA9-84C6-4F514CFF4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822" y="236537"/>
            <a:ext cx="4513898" cy="63841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7B8552-1553-4560-970F-7D1A6930F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4112" y="236536"/>
            <a:ext cx="4496833" cy="63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83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374193D-95D3-438B-B3C4-CE08F5268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44" y="140969"/>
            <a:ext cx="4688095" cy="66156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15BD67-5C7E-4E8F-9AB2-46547B7A9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2310" y="140968"/>
            <a:ext cx="4688094" cy="662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63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reading assessment: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3CE859B-CB70-4953-9C24-D3D436360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50" y="2522855"/>
            <a:ext cx="5632450" cy="19786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A7EEE8-6DC9-41B7-B44F-30DD523A9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525" y="5101979"/>
            <a:ext cx="5993130" cy="126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6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reading assessment: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9E4238D-3F17-4C16-8123-20AE78731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70" y="2443162"/>
            <a:ext cx="7175194" cy="13601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06E986-26A7-4E53-9012-6EF2C528C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604" y="4026816"/>
            <a:ext cx="7026241" cy="243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119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reading assessment: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EC239B7-1D2B-4F8F-9E9B-F1CD04C37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280" y="2714517"/>
            <a:ext cx="5658240" cy="31274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F4F19D-66DB-4B84-AFA5-9677532FA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80" y="2714517"/>
            <a:ext cx="5811520" cy="185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66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Spelling, Punctuation and Grammar assessment: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E53598A-0403-4A6C-A65E-41D3A63C1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59" y="2603500"/>
            <a:ext cx="5987768" cy="3416300"/>
          </a:xfrm>
        </p:spPr>
        <p:txBody>
          <a:bodyPr>
            <a:normAutofit/>
          </a:bodyPr>
          <a:lstStyle/>
          <a:p>
            <a:r>
              <a:rPr lang="en-GB" sz="2400" dirty="0"/>
              <a:t>The </a:t>
            </a:r>
            <a:r>
              <a:rPr lang="en-GB" sz="2400" dirty="0" err="1"/>
              <a:t>SPaG</a:t>
            </a:r>
            <a:r>
              <a:rPr lang="en-GB" sz="2400" dirty="0"/>
              <a:t> assessment is usually split into two sections. </a:t>
            </a:r>
          </a:p>
          <a:p>
            <a:pPr lvl="1"/>
            <a:r>
              <a:rPr lang="en-GB" sz="2200" dirty="0"/>
              <a:t>Section 1 has previously been based on questions about grammar, punctuation and spelling which lasted 45 minutes.</a:t>
            </a:r>
          </a:p>
          <a:p>
            <a:pPr lvl="1"/>
            <a:r>
              <a:rPr lang="en-GB" sz="2200" dirty="0"/>
              <a:t>Section 2 has previously contained a 20 word spelling test.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28CA0C-7E28-495C-B59B-8E2839AFC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6428" y="2419667"/>
            <a:ext cx="2037546" cy="29829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EF0A37-484E-4F7F-A22E-9D6F44659D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6475" y="3075584"/>
            <a:ext cx="2142520" cy="314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45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1F21AD6-9AF4-4906-8DC8-C596F23BA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147" y="321855"/>
            <a:ext cx="4245293" cy="62142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8A26D8-862C-45D1-A6C6-292A1A01A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995" y="321855"/>
            <a:ext cx="4245293" cy="624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72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Spelling, Punctuation and Grammar assessment: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28AD32BD-B159-4683-98D1-CCFF25678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364" y="2827122"/>
            <a:ext cx="5812462" cy="26261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53364E-2FFD-4102-9930-453930B3DB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258" y="2827122"/>
            <a:ext cx="6173106" cy="120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82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Spelling, Punctuation and Grammar assessment: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C6BC5CE-F533-4569-88B8-C3F8A6BA8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657" y="2647633"/>
            <a:ext cx="5707693" cy="2391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5DA806-E33D-4F8A-816B-8B3052B92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82" y="2647633"/>
            <a:ext cx="6076661" cy="255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520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Spelling, Punctuation and Grammar assessment: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10BEE17-E040-4D22-94C9-271C71FD4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71" y="2598243"/>
            <a:ext cx="5857940" cy="30093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9FD343-5E3C-4A70-A96A-54573384D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4911" y="2598243"/>
            <a:ext cx="6063615" cy="154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12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91" y="905936"/>
            <a:ext cx="9465363" cy="706964"/>
          </a:xfrm>
        </p:spPr>
        <p:txBody>
          <a:bodyPr/>
          <a:lstStyle/>
          <a:p>
            <a:r>
              <a:rPr lang="en-GB" sz="3400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Mathematics assessments: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E53598A-0403-4A6C-A65E-41D3A63C1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208" y="2603498"/>
            <a:ext cx="5550250" cy="4104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The mathematics assessments are split into three papers. </a:t>
            </a:r>
          </a:p>
          <a:p>
            <a:pPr lvl="1"/>
            <a:r>
              <a:rPr lang="en-GB" sz="2200" dirty="0"/>
              <a:t>Paper 1 - arithmetic (30 minutes)</a:t>
            </a:r>
          </a:p>
          <a:p>
            <a:pPr lvl="1"/>
            <a:r>
              <a:rPr lang="en-GB" sz="2200" dirty="0"/>
              <a:t>Papers 2 and 3 - reasoning (40 minutes)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B3ED9BE-02D7-43D3-96A3-300A04AE4E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5545" y="2429193"/>
            <a:ext cx="2073899" cy="31080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11A6C08-7419-472E-A79C-ED0EC4FBF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8727" y="2944386"/>
            <a:ext cx="1963113" cy="29365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DF7206-9E4B-4182-961C-51AFE2B156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1840" y="3455452"/>
            <a:ext cx="1953683" cy="293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950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91" y="905936"/>
            <a:ext cx="9465363" cy="706964"/>
          </a:xfrm>
        </p:spPr>
        <p:txBody>
          <a:bodyPr/>
          <a:lstStyle/>
          <a:p>
            <a:r>
              <a:rPr lang="en-GB" sz="3400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Mathematics assessments: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B1F729F-2EFC-4946-B6EC-8FF645715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921" y="1738821"/>
            <a:ext cx="3363723" cy="45998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FE9DB2-958C-4AFA-895E-2BDD10B51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2513" y="1738821"/>
            <a:ext cx="3393604" cy="45021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4DC39A-2607-4BFA-A94B-1C9191A104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0986" y="1736933"/>
            <a:ext cx="3363723" cy="446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717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91" y="905936"/>
            <a:ext cx="9465363" cy="706964"/>
          </a:xfrm>
        </p:spPr>
        <p:txBody>
          <a:bodyPr/>
          <a:lstStyle/>
          <a:p>
            <a:r>
              <a:rPr lang="en-GB" sz="3400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Mathematics assessments: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8BD0B16-5831-4A1B-BE9B-9B3B00E23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66" y="1612900"/>
            <a:ext cx="3485964" cy="36026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FEFB1D-1990-46F8-9B30-E294FC1289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7394" y="2567912"/>
            <a:ext cx="4017211" cy="37441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8559CE-E167-4394-B071-4B2B595C21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929" y="2039029"/>
            <a:ext cx="3549726" cy="202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90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91" y="905936"/>
            <a:ext cx="9465363" cy="706964"/>
          </a:xfrm>
        </p:spPr>
        <p:txBody>
          <a:bodyPr/>
          <a:lstStyle/>
          <a:p>
            <a:r>
              <a:rPr lang="en-GB" sz="3400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Mathematics assessments: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A3B44AB-ECE7-4287-B1E5-B386F836B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91" y="1746065"/>
            <a:ext cx="4964058" cy="36959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8AFCA0-C77A-4DAF-AD26-7E11FE127D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9359" y="2536192"/>
            <a:ext cx="5335988" cy="396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33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91" y="905936"/>
            <a:ext cx="9465363" cy="706964"/>
          </a:xfrm>
        </p:spPr>
        <p:txBody>
          <a:bodyPr/>
          <a:lstStyle/>
          <a:p>
            <a:r>
              <a:rPr lang="en-GB" sz="3400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Mathematics assessments: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98191AC-1506-4F8B-9F1C-6B8D8FB638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77" y="1690225"/>
            <a:ext cx="4324350" cy="32289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2A7A5E-F40C-4C00-994E-855662861F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0897" y="1868021"/>
            <a:ext cx="42672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727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91" y="905936"/>
            <a:ext cx="9465363" cy="706964"/>
          </a:xfrm>
        </p:spPr>
        <p:txBody>
          <a:bodyPr/>
          <a:lstStyle/>
          <a:p>
            <a:r>
              <a:rPr lang="en-GB" sz="3400" b="1" dirty="0">
                <a:latin typeface="Century Gothic" panose="020B0502020202020204" pitchFamily="34" charset="0"/>
                <a:cs typeface="Arial" panose="020B0604020202020204" pitchFamily="34" charset="0"/>
              </a:rPr>
              <a:t>Structure of the Mathematics assessments: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BCF0B93-4F5B-4808-99DB-266A17AF3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58" y="1612899"/>
            <a:ext cx="3806045" cy="44762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DD07FC-B247-41C2-BF3C-F6E9E56F21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4167" y="2030258"/>
            <a:ext cx="5123291" cy="418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24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72070"/>
            <a:ext cx="8761413" cy="706964"/>
          </a:xfrm>
        </p:spPr>
        <p:txBody>
          <a:bodyPr/>
          <a:lstStyle/>
          <a:p>
            <a:r>
              <a:rPr lang="en-GB" sz="4800" b="1" dirty="0">
                <a:latin typeface="Century Gothic" panose="020B0502020202020204" pitchFamily="34" charset="0"/>
                <a:cs typeface="Arial" panose="020B0604020202020204" pitchFamily="34" charset="0"/>
              </a:rPr>
              <a:t>How will we prepare the children for their SATs?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3FFC4-1819-4F01-A688-A5C847E76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72267"/>
            <a:ext cx="10803466" cy="4047065"/>
          </a:xfrm>
        </p:spPr>
        <p:txBody>
          <a:bodyPr>
            <a:normAutofit fontScale="62500" lnSpcReduction="20000"/>
          </a:bodyPr>
          <a:lstStyle/>
          <a:p>
            <a:r>
              <a:rPr lang="en-GB" sz="3600" dirty="0">
                <a:latin typeface="Century Gothic" panose="020B0502020202020204" pitchFamily="34" charset="0"/>
                <a:cs typeface="Arial" panose="020B0604020202020204" pitchFamily="34" charset="0"/>
              </a:rPr>
              <a:t>Children have already been preparing throughout their time in school.</a:t>
            </a:r>
          </a:p>
          <a:p>
            <a:r>
              <a:rPr lang="en-GB" sz="3600" dirty="0">
                <a:latin typeface="Century Gothic" panose="020B0502020202020204" pitchFamily="34" charset="0"/>
                <a:cs typeface="Arial" panose="020B0604020202020204" pitchFamily="34" charset="0"/>
              </a:rPr>
              <a:t>We ensure that our curriculum is organised to not only cover Year 6 objectives but also revise key information from across KS2 and build on foundations of Reception and KS1.  </a:t>
            </a:r>
          </a:p>
          <a:p>
            <a:r>
              <a:rPr lang="en-GB" sz="3600" dirty="0">
                <a:latin typeface="Century Gothic" panose="020B0502020202020204" pitchFamily="34" charset="0"/>
                <a:cs typeface="Arial" panose="020B0604020202020204" pitchFamily="34" charset="0"/>
              </a:rPr>
              <a:t>The children complete formal assessments within each year group as part of our ongoing assessment.</a:t>
            </a:r>
          </a:p>
          <a:p>
            <a:r>
              <a:rPr lang="en-GB" sz="3600" dirty="0">
                <a:latin typeface="Century Gothic" panose="020B0502020202020204" pitchFamily="34" charset="0"/>
                <a:cs typeface="Arial" panose="020B0604020202020204" pitchFamily="34" charset="0"/>
              </a:rPr>
              <a:t>Throughout Year 6, the children receive intervention and booster group support where a need is identified.</a:t>
            </a:r>
          </a:p>
          <a:p>
            <a:r>
              <a:rPr lang="en-GB" sz="3600" dirty="0">
                <a:latin typeface="Century Gothic" panose="020B0502020202020204" pitchFamily="34" charset="0"/>
                <a:cs typeface="Arial" panose="020B0604020202020204" pitchFamily="34" charset="0"/>
              </a:rPr>
              <a:t>Home learning activities are planned to consolidate learning from class.</a:t>
            </a:r>
          </a:p>
          <a:p>
            <a:r>
              <a:rPr lang="en-GB" sz="3600" dirty="0">
                <a:latin typeface="Century Gothic" panose="020B0502020202020204" pitchFamily="34" charset="0"/>
                <a:cs typeface="Arial" panose="020B0604020202020204" pitchFamily="34" charset="0"/>
              </a:rPr>
              <a:t>Maths and </a:t>
            </a:r>
            <a:r>
              <a:rPr lang="en-GB" sz="3600" dirty="0" err="1">
                <a:latin typeface="Century Gothic" panose="020B0502020202020204" pitchFamily="34" charset="0"/>
                <a:cs typeface="Arial" panose="020B0604020202020204" pitchFamily="34" charset="0"/>
              </a:rPr>
              <a:t>SPaG</a:t>
            </a:r>
            <a:r>
              <a:rPr lang="en-GB" sz="3600" dirty="0">
                <a:latin typeface="Century Gothic" panose="020B0502020202020204" pitchFamily="34" charset="0"/>
                <a:cs typeface="Arial" panose="020B0604020202020204" pitchFamily="34" charset="0"/>
              </a:rPr>
              <a:t> Revision Clubs are run after school during the spring term by invitation only.</a:t>
            </a:r>
          </a:p>
          <a:p>
            <a:endParaRPr lang="en-GB" sz="36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79A0B0E-116F-4178-97C5-897212EA6224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A897BC8-760D-4924-8AB2-AEC682462F8C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2" descr="Westfields Junior School |">
              <a:extLst>
                <a:ext uri="{FF2B5EF4-FFF2-40B4-BE49-F238E27FC236}">
                  <a16:creationId xmlns:a16="http://schemas.microsoft.com/office/drawing/2014/main" id="{1817D166-02A0-4401-83A5-9FF4D2F519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54136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latin typeface="Century Gothic" panose="020B0502020202020204" pitchFamily="34" charset="0"/>
                <a:cs typeface="Arial" panose="020B0604020202020204" pitchFamily="34" charset="0"/>
              </a:rPr>
              <a:t>Access Arrangements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3FFC4-1819-4F01-A688-A5C847E76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72267"/>
            <a:ext cx="10803466" cy="404706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3600" dirty="0">
                <a:latin typeface="Century Gothic" panose="020B0502020202020204" pitchFamily="34" charset="0"/>
                <a:cs typeface="Arial" panose="020B0604020202020204" pitchFamily="34" charset="0"/>
              </a:rPr>
              <a:t>Children can be assessed for additional support which will allow them to access the assessments. This could include:</a:t>
            </a:r>
          </a:p>
          <a:p>
            <a:pPr lvl="1"/>
            <a:r>
              <a:rPr lang="en-GB" sz="3400" dirty="0">
                <a:latin typeface="Century Gothic" panose="020B0502020202020204" pitchFamily="34" charset="0"/>
                <a:cs typeface="Arial" panose="020B0604020202020204" pitchFamily="34" charset="0"/>
              </a:rPr>
              <a:t>Reader (1:1 or in-class) </a:t>
            </a:r>
          </a:p>
          <a:p>
            <a:pPr lvl="1"/>
            <a:r>
              <a:rPr lang="en-GB" sz="3400" dirty="0">
                <a:latin typeface="Century Gothic" panose="020B0502020202020204" pitchFamily="34" charset="0"/>
                <a:cs typeface="Arial" panose="020B0604020202020204" pitchFamily="34" charset="0"/>
              </a:rPr>
              <a:t>Time (applied for with evidence)</a:t>
            </a:r>
          </a:p>
          <a:p>
            <a:pPr lvl="1"/>
            <a:r>
              <a:rPr lang="en-GB" sz="3400" dirty="0">
                <a:latin typeface="Century Gothic" panose="020B0502020202020204" pitchFamily="34" charset="0"/>
                <a:cs typeface="Arial" panose="020B0604020202020204" pitchFamily="34" charset="0"/>
              </a:rPr>
              <a:t>Scribe or transcribe</a:t>
            </a:r>
          </a:p>
          <a:p>
            <a:pPr lvl="1"/>
            <a:r>
              <a:rPr lang="en-GB" sz="3400" dirty="0">
                <a:latin typeface="Century Gothic" panose="020B0502020202020204" pitchFamily="34" charset="0"/>
                <a:cs typeface="Arial" panose="020B0604020202020204" pitchFamily="34" charset="0"/>
              </a:rPr>
              <a:t>Prompter</a:t>
            </a:r>
          </a:p>
          <a:p>
            <a:pPr lvl="1"/>
            <a:r>
              <a:rPr lang="en-GB" sz="3400" dirty="0">
                <a:latin typeface="Century Gothic" panose="020B0502020202020204" pitchFamily="34" charset="0"/>
                <a:cs typeface="Arial" panose="020B0604020202020204" pitchFamily="34" charset="0"/>
              </a:rPr>
              <a:t>Movement breaks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3D37CBC-14BB-4741-AD78-ECFBD75FF6A7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43BB1D-1007-4C0F-A7AE-23E93D658C14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2" descr="Westfields Junior School |">
              <a:extLst>
                <a:ext uri="{FF2B5EF4-FFF2-40B4-BE49-F238E27FC236}">
                  <a16:creationId xmlns:a16="http://schemas.microsoft.com/office/drawing/2014/main" id="{3662D43D-D0DD-46B9-B01B-2B4BACB6C9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26078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r>
              <a:rPr lang="en-GB" sz="4800" b="1" dirty="0">
                <a:latin typeface="Century Gothic" panose="020B0502020202020204" pitchFamily="34" charset="0"/>
                <a:cs typeface="Arial" panose="020B0604020202020204" pitchFamily="34" charset="0"/>
              </a:rPr>
              <a:t>Supporting Reading: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E53598A-0403-4A6C-A65E-41D3A63C1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58" y="2499590"/>
            <a:ext cx="11223261" cy="4005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To support the children for the reading assessment it is important to:</a:t>
            </a:r>
          </a:p>
          <a:p>
            <a:pPr lvl="1"/>
            <a:r>
              <a:rPr lang="en-GB" sz="2200" dirty="0"/>
              <a:t>Read a range of texts regularly and for sustained periods of time (focus on speed, accuracy &amp; fluency)</a:t>
            </a:r>
          </a:p>
          <a:p>
            <a:pPr lvl="1"/>
            <a:r>
              <a:rPr lang="en-GB" sz="2200" dirty="0"/>
              <a:t>Ask questions before, during and after reading with your child</a:t>
            </a:r>
          </a:p>
          <a:p>
            <a:pPr lvl="1"/>
            <a:r>
              <a:rPr lang="en-GB" sz="2200" dirty="0"/>
              <a:t>Discuss key vocabulary definitions and comprehension whilst reading</a:t>
            </a:r>
          </a:p>
          <a:p>
            <a:pPr lvl="1"/>
            <a:r>
              <a:rPr lang="en-GB" sz="2200" dirty="0"/>
              <a:t>Ensure that children complete any home learning or revision activities – ask class teachers for help if needed</a:t>
            </a:r>
          </a:p>
        </p:txBody>
      </p:sp>
    </p:spTree>
    <p:extLst>
      <p:ext uri="{BB962C8B-B14F-4D97-AF65-F5344CB8AC3E}">
        <p14:creationId xmlns:p14="http://schemas.microsoft.com/office/powerpoint/2010/main" val="3587218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r>
              <a:rPr lang="en-GB" sz="4800" b="1" dirty="0">
                <a:latin typeface="Century Gothic" panose="020B0502020202020204" pitchFamily="34" charset="0"/>
                <a:cs typeface="Arial" panose="020B0604020202020204" pitchFamily="34" charset="0"/>
              </a:rPr>
              <a:t>Supporting Spelling, Punctuation and Grammar: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E48DC5EE-07EA-42A2-94A2-6A54FFFF8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59" y="2499590"/>
            <a:ext cx="11198094" cy="4005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To support the children for the </a:t>
            </a:r>
            <a:r>
              <a:rPr lang="en-GB" sz="2400" dirty="0" err="1"/>
              <a:t>SPaG</a:t>
            </a:r>
            <a:r>
              <a:rPr lang="en-GB" sz="2400" dirty="0"/>
              <a:t> assessments it is important to:</a:t>
            </a:r>
          </a:p>
          <a:p>
            <a:pPr lvl="1"/>
            <a:r>
              <a:rPr lang="en-GB" sz="2200" dirty="0"/>
              <a:t>Learn weekly spellings and address any words that you notice are commonly misspelt by your child</a:t>
            </a:r>
          </a:p>
          <a:p>
            <a:pPr lvl="1"/>
            <a:r>
              <a:rPr lang="en-GB" sz="2200" dirty="0"/>
              <a:t>Continue to read regularly as books model grammar and punctuation</a:t>
            </a:r>
          </a:p>
          <a:p>
            <a:pPr lvl="1"/>
            <a:r>
              <a:rPr lang="en-GB" sz="2200" dirty="0"/>
              <a:t>Ensure that children complete any home learning or revision activities – let us know if any help required    </a:t>
            </a:r>
          </a:p>
          <a:p>
            <a:pPr lvl="1"/>
            <a:r>
              <a:rPr lang="en-GB" sz="2200" dirty="0"/>
              <a:t>Support your child in making sure that correct punctuation is used when writing at home</a:t>
            </a:r>
          </a:p>
        </p:txBody>
      </p:sp>
    </p:spTree>
    <p:extLst>
      <p:ext uri="{BB962C8B-B14F-4D97-AF65-F5344CB8AC3E}">
        <p14:creationId xmlns:p14="http://schemas.microsoft.com/office/powerpoint/2010/main" val="20973761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r>
              <a:rPr lang="en-GB" sz="4800" b="1" dirty="0">
                <a:latin typeface="Century Gothic" panose="020B0502020202020204" pitchFamily="34" charset="0"/>
                <a:cs typeface="Arial" panose="020B0604020202020204" pitchFamily="34" charset="0"/>
              </a:rPr>
              <a:t>Supporting Maths: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91457DF4-C83A-45AF-B0D5-D51D5F8A5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58" y="2499590"/>
            <a:ext cx="11122593" cy="4005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To support the children for the mathematics assessments it is important to:</a:t>
            </a:r>
          </a:p>
          <a:p>
            <a:pPr lvl="1"/>
            <a:r>
              <a:rPr lang="en-GB" sz="2200" dirty="0"/>
              <a:t>Spend time on TTRockstars to build up fluency in multiplication tables</a:t>
            </a:r>
          </a:p>
          <a:p>
            <a:pPr lvl="1"/>
            <a:r>
              <a:rPr lang="en-GB" sz="2200" dirty="0"/>
              <a:t>Play other games to recall key facts </a:t>
            </a:r>
            <a:r>
              <a:rPr lang="en-GB" sz="2200" dirty="0" err="1"/>
              <a:t>eg.</a:t>
            </a:r>
            <a:r>
              <a:rPr lang="en-GB" sz="2200" dirty="0"/>
              <a:t> %/fraction/decimal conversions and number bonds (speed and accuracy </a:t>
            </a:r>
          </a:p>
          <a:p>
            <a:pPr lvl="1"/>
            <a:r>
              <a:rPr lang="en-GB" sz="2200" dirty="0"/>
              <a:t>Discuss key learning (including written strategies) from school with your child</a:t>
            </a:r>
          </a:p>
          <a:p>
            <a:pPr lvl="1"/>
            <a:r>
              <a:rPr lang="en-GB" sz="2200" dirty="0"/>
              <a:t>Ensure that children complete any home learning or revision activities</a:t>
            </a:r>
          </a:p>
        </p:txBody>
      </p:sp>
    </p:spTree>
    <p:extLst>
      <p:ext uri="{BB962C8B-B14F-4D97-AF65-F5344CB8AC3E}">
        <p14:creationId xmlns:p14="http://schemas.microsoft.com/office/powerpoint/2010/main" val="24260207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r>
              <a:rPr lang="en-GB" sz="4800" b="1" dirty="0">
                <a:latin typeface="Century Gothic" panose="020B0502020202020204" pitchFamily="34" charset="0"/>
                <a:cs typeface="Arial" panose="020B0604020202020204" pitchFamily="34" charset="0"/>
              </a:rPr>
              <a:t>Ongoing support: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3FFC4-1819-4F01-A688-A5C847E76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836" y="2046914"/>
            <a:ext cx="11121471" cy="3359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Prior to SATS Week…</a:t>
            </a:r>
          </a:p>
          <a:p>
            <a:r>
              <a:rPr lang="en-GB" sz="2000" dirty="0">
                <a:latin typeface="Century Gothic" panose="020B0502020202020204" pitchFamily="34" charset="0"/>
                <a:cs typeface="Arial" panose="020B0604020202020204" pitchFamily="34" charset="0"/>
              </a:rPr>
              <a:t>Attendance and punctuality </a:t>
            </a:r>
          </a:p>
          <a:p>
            <a:r>
              <a:rPr lang="en-GB" sz="2000" dirty="0">
                <a:latin typeface="Century Gothic" panose="020B0502020202020204" pitchFamily="34" charset="0"/>
                <a:cs typeface="Arial" panose="020B0604020202020204" pitchFamily="34" charset="0"/>
              </a:rPr>
              <a:t>Balance of importance</a:t>
            </a:r>
          </a:p>
          <a:p>
            <a:r>
              <a:rPr lang="en-GB" sz="2000" dirty="0">
                <a:latin typeface="Century Gothic" panose="020B0502020202020204" pitchFamily="34" charset="0"/>
                <a:cs typeface="Arial" panose="020B0604020202020204" pitchFamily="34" charset="0"/>
              </a:rPr>
              <a:t>Encourage positive approach to school support </a:t>
            </a:r>
            <a:r>
              <a:rPr lang="en-GB" sz="2000" dirty="0" err="1">
                <a:latin typeface="Century Gothic" panose="020B0502020202020204" pitchFamily="34" charset="0"/>
                <a:cs typeface="Arial" panose="020B0604020202020204" pitchFamily="34" charset="0"/>
              </a:rPr>
              <a:t>eg.</a:t>
            </a:r>
            <a:r>
              <a:rPr lang="en-GB" sz="2000" dirty="0">
                <a:latin typeface="Century Gothic" panose="020B0502020202020204" pitchFamily="34" charset="0"/>
                <a:cs typeface="Arial" panose="020B0604020202020204" pitchFamily="34" charset="0"/>
              </a:rPr>
              <a:t> IG and revision club</a:t>
            </a:r>
          </a:p>
          <a:p>
            <a:r>
              <a:rPr lang="en-GB" sz="2000" dirty="0">
                <a:latin typeface="Century Gothic" panose="020B0502020202020204" pitchFamily="34" charset="0"/>
                <a:cs typeface="Arial" panose="020B0604020202020204" pitchFamily="34" charset="0"/>
              </a:rPr>
              <a:t>Support home learning (reading, spelling, mental fluency</a:t>
            </a:r>
            <a:r>
              <a:rPr lang="en-GB" sz="2000">
                <a:latin typeface="Century Gothic" panose="020B0502020202020204" pitchFamily="34" charset="0"/>
                <a:cs typeface="Arial" panose="020B0604020202020204" pitchFamily="34" charset="0"/>
              </a:rPr>
              <a:t>/TTRS &amp; other tasks</a:t>
            </a:r>
            <a:r>
              <a:rPr lang="en-GB" sz="2000" dirty="0">
                <a:latin typeface="Century Gothic" panose="020B0502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GB" sz="2000" dirty="0">
                <a:latin typeface="Century Gothic" panose="020B0502020202020204" pitchFamily="34" charset="0"/>
                <a:cs typeface="Arial" panose="020B0604020202020204" pitchFamily="34" charset="0"/>
              </a:rPr>
              <a:t>Communicate with us if any concerns (while they are small!)</a:t>
            </a:r>
          </a:p>
          <a:p>
            <a:pPr marL="0" indent="0">
              <a:buNone/>
            </a:pPr>
            <a:r>
              <a:rPr lang="en-GB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During SATs Week…</a:t>
            </a:r>
          </a:p>
          <a:p>
            <a:r>
              <a:rPr lang="en-GB" sz="2000" dirty="0">
                <a:latin typeface="Century Gothic" panose="020B0502020202020204" pitchFamily="34" charset="0"/>
                <a:cs typeface="Arial" panose="020B0604020202020204" pitchFamily="34" charset="0"/>
              </a:rPr>
              <a:t>Punctual</a:t>
            </a:r>
          </a:p>
          <a:p>
            <a:r>
              <a:rPr lang="en-GB" sz="2000" dirty="0">
                <a:latin typeface="Century Gothic" panose="020B0502020202020204" pitchFamily="34" charset="0"/>
                <a:cs typeface="Arial" panose="020B0604020202020204" pitchFamily="34" charset="0"/>
              </a:rPr>
              <a:t>Early nights and well rested</a:t>
            </a:r>
          </a:p>
          <a:p>
            <a:r>
              <a:rPr lang="en-GB" sz="2000" dirty="0">
                <a:latin typeface="Century Gothic" panose="020B0502020202020204" pitchFamily="34" charset="0"/>
                <a:cs typeface="Arial" panose="020B0604020202020204" pitchFamily="34" charset="0"/>
              </a:rPr>
              <a:t>Fed and watered!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AB57D9-DDB7-4F83-9F75-966E0BE5F79A}"/>
              </a:ext>
            </a:extLst>
          </p:cNvPr>
          <p:cNvSpPr txBox="1"/>
          <p:nvPr/>
        </p:nvSpPr>
        <p:spPr>
          <a:xfrm>
            <a:off x="7937812" y="4475161"/>
            <a:ext cx="39571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Most importantly…</a:t>
            </a:r>
          </a:p>
          <a:p>
            <a:pPr algn="ctr"/>
            <a:r>
              <a:rPr lang="en-GB" sz="4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no pressure!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300880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CD35-8CF3-4401-A321-2F6A2AA7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05936"/>
            <a:ext cx="8761413" cy="706964"/>
          </a:xfrm>
        </p:spPr>
        <p:txBody>
          <a:bodyPr/>
          <a:lstStyle/>
          <a:p>
            <a:pPr algn="ctr"/>
            <a:r>
              <a:rPr lang="en-GB" sz="4800" b="1" dirty="0">
                <a:latin typeface="Century Gothic" panose="020B0502020202020204" pitchFamily="34" charset="0"/>
                <a:cs typeface="Arial" panose="020B0604020202020204" pitchFamily="34" charset="0"/>
              </a:rPr>
              <a:t>Thank you for listening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3FFC4-1819-4F01-A688-A5C847E76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742" y="2727489"/>
            <a:ext cx="10803467" cy="181864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3600" b="1" dirty="0">
                <a:latin typeface="Century Gothic" panose="020B0502020202020204" pitchFamily="34" charset="0"/>
                <a:cs typeface="Arial" panose="020B0604020202020204" pitchFamily="34" charset="0"/>
              </a:rPr>
              <a:t>Any questions?</a:t>
            </a:r>
          </a:p>
          <a:p>
            <a:pPr marL="0" indent="0" algn="ctr">
              <a:buNone/>
            </a:pPr>
            <a:endParaRPr lang="en-GB" sz="36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3600" b="1" dirty="0">
                <a:latin typeface="Century Gothic" panose="020B0502020202020204" pitchFamily="34" charset="0"/>
                <a:cs typeface="Arial" panose="020B0604020202020204" pitchFamily="34" charset="0"/>
              </a:rPr>
              <a:t>Please use this time, if you wish, to have a look at some of the past papers but do not take these home with you!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52B98-F86A-47AE-B718-6A624DE7484D}"/>
              </a:ext>
            </a:extLst>
          </p:cNvPr>
          <p:cNvGrpSpPr/>
          <p:nvPr/>
        </p:nvGrpSpPr>
        <p:grpSpPr>
          <a:xfrm>
            <a:off x="10098156" y="616225"/>
            <a:ext cx="1461053" cy="830997"/>
            <a:chOff x="4030133" y="3567642"/>
            <a:chExt cx="4131733" cy="19187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E9AEF5-A1BF-4B3D-BCBD-2D967D8F4839}"/>
                </a:ext>
              </a:extLst>
            </p:cNvPr>
            <p:cNvSpPr/>
            <p:nvPr/>
          </p:nvSpPr>
          <p:spPr>
            <a:xfrm>
              <a:off x="4030133" y="3567642"/>
              <a:ext cx="4131733" cy="191875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2" descr="Westfields Junior School |">
              <a:extLst>
                <a:ext uri="{FF2B5EF4-FFF2-40B4-BE49-F238E27FC236}">
                  <a16:creationId xmlns:a16="http://schemas.microsoft.com/office/drawing/2014/main" id="{A7D29DEA-A157-43E8-A89A-9A97EFBFF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800" y="3625344"/>
              <a:ext cx="3540396" cy="1766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0261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Custom 2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795</TotalTime>
  <Words>1057</Words>
  <Application>Microsoft Office PowerPoint</Application>
  <PresentationFormat>Widescreen</PresentationFormat>
  <Paragraphs>154</Paragraphs>
  <Slides>31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Century Gothic</vt:lpstr>
      <vt:lpstr>Wingdings 3</vt:lpstr>
      <vt:lpstr>Ion Boardroom</vt:lpstr>
      <vt:lpstr>PowerPoint Presentation</vt:lpstr>
      <vt:lpstr>Meeting Aims:</vt:lpstr>
      <vt:lpstr>What are the KS2 SATs?</vt:lpstr>
      <vt:lpstr>Why do we have SATs?</vt:lpstr>
      <vt:lpstr>SATs Week Structure:</vt:lpstr>
      <vt:lpstr>How will SATs week be organised?</vt:lpstr>
      <vt:lpstr>Structure of the reading assessment:</vt:lpstr>
      <vt:lpstr>PowerPoint Presentation</vt:lpstr>
      <vt:lpstr>PowerPoint Presentation</vt:lpstr>
      <vt:lpstr>PowerPoint Presentation</vt:lpstr>
      <vt:lpstr>Structure of the reading assessment:</vt:lpstr>
      <vt:lpstr>Structure of the reading assessment:</vt:lpstr>
      <vt:lpstr>Structure of the reading assessment:</vt:lpstr>
      <vt:lpstr>Structure of the Spelling, Punctuation and Grammar assessment:</vt:lpstr>
      <vt:lpstr>PowerPoint Presentation</vt:lpstr>
      <vt:lpstr>Structure of the Spelling, Punctuation and Grammar assessment:</vt:lpstr>
      <vt:lpstr>Structure of the Spelling, Punctuation and Grammar assessment:</vt:lpstr>
      <vt:lpstr>Structure of the Spelling, Punctuation and Grammar assessment:</vt:lpstr>
      <vt:lpstr>Structure of the Mathematics assessments:</vt:lpstr>
      <vt:lpstr>Structure of the Mathematics assessments:</vt:lpstr>
      <vt:lpstr>Structure of the Mathematics assessments:</vt:lpstr>
      <vt:lpstr>Structure of the Mathematics assessments:</vt:lpstr>
      <vt:lpstr>Structure of the Mathematics assessments:</vt:lpstr>
      <vt:lpstr>Structure of the Mathematics assessments:</vt:lpstr>
      <vt:lpstr>How will we prepare the children for their SATs?</vt:lpstr>
      <vt:lpstr>Access Arrangements</vt:lpstr>
      <vt:lpstr>Supporting Reading:</vt:lpstr>
      <vt:lpstr>Supporting Spelling, Punctuation and Grammar:</vt:lpstr>
      <vt:lpstr>Supporting Maths:</vt:lpstr>
      <vt:lpstr>Ongoing support:</vt:lpstr>
      <vt:lpstr>Thank you for listening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 SATs Arrangements 2020</dc:title>
  <dc:creator>localuser</dc:creator>
  <cp:lastModifiedBy>Jemma.Leadley@SCH2242.Hants.sch.uk</cp:lastModifiedBy>
  <cp:revision>57</cp:revision>
  <cp:lastPrinted>2022-10-11T15:18:39Z</cp:lastPrinted>
  <dcterms:created xsi:type="dcterms:W3CDTF">2020-10-11T13:59:52Z</dcterms:created>
  <dcterms:modified xsi:type="dcterms:W3CDTF">2024-10-08T20:18:09Z</dcterms:modified>
</cp:coreProperties>
</file>