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2"/>
  </p:notesMasterIdLst>
  <p:handoutMasterIdLst>
    <p:handoutMasterId r:id="rId13"/>
  </p:handoutMasterIdLst>
  <p:sldIdLst>
    <p:sldId id="256" r:id="rId2"/>
    <p:sldId id="278" r:id="rId3"/>
    <p:sldId id="299" r:id="rId4"/>
    <p:sldId id="292" r:id="rId5"/>
    <p:sldId id="296" r:id="rId6"/>
    <p:sldId id="286" r:id="rId7"/>
    <p:sldId id="290" r:id="rId8"/>
    <p:sldId id="293" r:id="rId9"/>
    <p:sldId id="297" r:id="rId10"/>
    <p:sldId id="295" r:id="rId1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6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35" autoAdjust="0"/>
    <p:restoredTop sz="85083" autoAdjust="0"/>
  </p:normalViewPr>
  <p:slideViewPr>
    <p:cSldViewPr>
      <p:cViewPr varScale="1">
        <p:scale>
          <a:sx n="83" d="100"/>
          <a:sy n="83" d="100"/>
        </p:scale>
        <p:origin x="57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2946351" cy="49767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731" y="2"/>
            <a:ext cx="2946351" cy="497679"/>
          </a:xfrm>
          <a:prstGeom prst="rect">
            <a:avLst/>
          </a:prstGeom>
        </p:spPr>
        <p:txBody>
          <a:bodyPr vert="horz" lIns="91440" tIns="45720" rIns="91440" bIns="45720" rtlCol="0"/>
          <a:lstStyle>
            <a:lvl1pPr algn="r">
              <a:defRPr sz="1200"/>
            </a:lvl1pPr>
          </a:lstStyle>
          <a:p>
            <a:fld id="{EBCAA537-AD65-4F18-98A1-EB7A62E3F3BC}" type="datetimeFigureOut">
              <a:rPr lang="en-GB" smtClean="0"/>
              <a:t>09/09/2025</a:t>
            </a:fld>
            <a:endParaRPr lang="en-GB"/>
          </a:p>
        </p:txBody>
      </p:sp>
      <p:sp>
        <p:nvSpPr>
          <p:cNvPr id="4" name="Footer Placeholder 3"/>
          <p:cNvSpPr>
            <a:spLocks noGrp="1"/>
          </p:cNvSpPr>
          <p:nvPr>
            <p:ph type="ftr" sz="quarter" idx="2"/>
          </p:nvPr>
        </p:nvSpPr>
        <p:spPr>
          <a:xfrm>
            <a:off x="3" y="9428961"/>
            <a:ext cx="2946351" cy="497679"/>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731" y="9428961"/>
            <a:ext cx="2946351" cy="497679"/>
          </a:xfrm>
          <a:prstGeom prst="rect">
            <a:avLst/>
          </a:prstGeom>
        </p:spPr>
        <p:txBody>
          <a:bodyPr vert="horz" lIns="91440" tIns="45720" rIns="91440" bIns="45720" rtlCol="0" anchor="b"/>
          <a:lstStyle>
            <a:lvl1pPr algn="r">
              <a:defRPr sz="1200"/>
            </a:lvl1pPr>
          </a:lstStyle>
          <a:p>
            <a:fld id="{8DB5E461-B40B-436C-A2D6-6E85DBF3D497}" type="slidenum">
              <a:rPr lang="en-GB" smtClean="0"/>
              <a:t>‹#›</a:t>
            </a:fld>
            <a:endParaRPr lang="en-GB"/>
          </a:p>
        </p:txBody>
      </p:sp>
    </p:spTree>
    <p:extLst>
      <p:ext uri="{BB962C8B-B14F-4D97-AF65-F5344CB8AC3E}">
        <p14:creationId xmlns:p14="http://schemas.microsoft.com/office/powerpoint/2010/main" val="4176727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6400" cy="49839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2"/>
            <a:ext cx="2946400" cy="498395"/>
          </a:xfrm>
          <a:prstGeom prst="rect">
            <a:avLst/>
          </a:prstGeom>
        </p:spPr>
        <p:txBody>
          <a:bodyPr vert="horz" lIns="91440" tIns="45720" rIns="91440" bIns="45720" rtlCol="0"/>
          <a:lstStyle>
            <a:lvl1pPr algn="r">
              <a:defRPr sz="1200"/>
            </a:lvl1pPr>
          </a:lstStyle>
          <a:p>
            <a:fld id="{1A1283D8-D728-4D46-9CB2-ACAC45A0ACE1}" type="datetimeFigureOut">
              <a:rPr lang="en-GB" smtClean="0"/>
              <a:t>09/09/2025</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7613"/>
            <a:ext cx="5438775" cy="3907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244"/>
            <a:ext cx="2946400" cy="49839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8244"/>
            <a:ext cx="2946400" cy="498395"/>
          </a:xfrm>
          <a:prstGeom prst="rect">
            <a:avLst/>
          </a:prstGeom>
        </p:spPr>
        <p:txBody>
          <a:bodyPr vert="horz" lIns="91440" tIns="45720" rIns="91440" bIns="45720" rtlCol="0" anchor="b"/>
          <a:lstStyle>
            <a:lvl1pPr algn="r">
              <a:defRPr sz="1200"/>
            </a:lvl1pPr>
          </a:lstStyle>
          <a:p>
            <a:fld id="{249FC09A-8769-48F8-A5D0-54A604AD162F}" type="slidenum">
              <a:rPr lang="en-GB" smtClean="0"/>
              <a:t>‹#›</a:t>
            </a:fld>
            <a:endParaRPr lang="en-GB"/>
          </a:p>
        </p:txBody>
      </p:sp>
    </p:spTree>
    <p:extLst>
      <p:ext uri="{BB962C8B-B14F-4D97-AF65-F5344CB8AC3E}">
        <p14:creationId xmlns:p14="http://schemas.microsoft.com/office/powerpoint/2010/main" val="885166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Good afternoon and welcome</a:t>
            </a:r>
            <a:r>
              <a:rPr lang="en-GB" baseline="0" dirty="0"/>
              <a:t> to ‘Meet the Teacher’ with Year 4.</a:t>
            </a:r>
          </a:p>
          <a:p>
            <a:r>
              <a:rPr lang="en-GB" baseline="0" dirty="0"/>
              <a:t>Thank you for joining us. During this meeting, we hope to inform you of key information, learning and upcoming events during this academic year.</a:t>
            </a:r>
          </a:p>
          <a:p>
            <a:r>
              <a:rPr lang="en-GB" baseline="0" dirty="0"/>
              <a:t>Know there are still considerations to be made but we are SO excited to have the children back in school!</a:t>
            </a:r>
          </a:p>
          <a:p>
            <a:r>
              <a:rPr lang="en-GB" baseline="0" dirty="0"/>
              <a:t> Our number 1 priority is settling the children in, reassuring them and then getting them back on track with their learning (in that order!) – need to work together!</a:t>
            </a:r>
            <a:endParaRPr lang="en-GB" dirty="0"/>
          </a:p>
        </p:txBody>
      </p:sp>
      <p:sp>
        <p:nvSpPr>
          <p:cNvPr id="4" name="Slide Number Placeholder 3"/>
          <p:cNvSpPr>
            <a:spLocks noGrp="1"/>
          </p:cNvSpPr>
          <p:nvPr>
            <p:ph type="sldNum" sz="quarter" idx="10"/>
          </p:nvPr>
        </p:nvSpPr>
        <p:spPr/>
        <p:txBody>
          <a:bodyPr/>
          <a:lstStyle/>
          <a:p>
            <a:fld id="{249FC09A-8769-48F8-A5D0-54A604AD162F}" type="slidenum">
              <a:rPr lang="en-GB" smtClean="0"/>
              <a:t>1</a:t>
            </a:fld>
            <a:endParaRPr lang="en-GB"/>
          </a:p>
        </p:txBody>
      </p:sp>
    </p:spTree>
    <p:extLst>
      <p:ext uri="{BB962C8B-B14F-4D97-AF65-F5344CB8AC3E}">
        <p14:creationId xmlns:p14="http://schemas.microsoft.com/office/powerpoint/2010/main" val="612534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49FC09A-8769-48F8-A5D0-54A604AD162F}" type="slidenum">
              <a:rPr lang="en-GB" smtClean="0"/>
              <a:t>2</a:t>
            </a:fld>
            <a:endParaRPr lang="en-GB"/>
          </a:p>
        </p:txBody>
      </p:sp>
    </p:spTree>
    <p:extLst>
      <p:ext uri="{BB962C8B-B14F-4D97-AF65-F5344CB8AC3E}">
        <p14:creationId xmlns:p14="http://schemas.microsoft.com/office/powerpoint/2010/main" val="2980103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49FC09A-8769-48F8-A5D0-54A604AD162F}" type="slidenum">
              <a:rPr lang="en-GB" smtClean="0"/>
              <a:t>3</a:t>
            </a:fld>
            <a:endParaRPr lang="en-GB"/>
          </a:p>
        </p:txBody>
      </p:sp>
    </p:spTree>
    <p:extLst>
      <p:ext uri="{BB962C8B-B14F-4D97-AF65-F5344CB8AC3E}">
        <p14:creationId xmlns:p14="http://schemas.microsoft.com/office/powerpoint/2010/main" val="2635228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about topics and year group highlights</a:t>
            </a:r>
          </a:p>
          <a:p>
            <a:r>
              <a:rPr lang="en-GB" dirty="0"/>
              <a:t>Focus on ENJOY and ACHIEVE!</a:t>
            </a:r>
          </a:p>
        </p:txBody>
      </p:sp>
      <p:sp>
        <p:nvSpPr>
          <p:cNvPr id="4" name="Slide Number Placeholder 3"/>
          <p:cNvSpPr>
            <a:spLocks noGrp="1"/>
          </p:cNvSpPr>
          <p:nvPr>
            <p:ph type="sldNum" sz="quarter" idx="10"/>
          </p:nvPr>
        </p:nvSpPr>
        <p:spPr/>
        <p:txBody>
          <a:bodyPr/>
          <a:lstStyle/>
          <a:p>
            <a:fld id="{249FC09A-8769-48F8-A5D0-54A604AD162F}" type="slidenum">
              <a:rPr lang="en-GB" smtClean="0"/>
              <a:t>4</a:t>
            </a:fld>
            <a:endParaRPr lang="en-GB"/>
          </a:p>
        </p:txBody>
      </p:sp>
    </p:spTree>
    <p:extLst>
      <p:ext uri="{BB962C8B-B14F-4D97-AF65-F5344CB8AC3E}">
        <p14:creationId xmlns:p14="http://schemas.microsoft.com/office/powerpoint/2010/main" val="885807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Whatever is appropriate for your year group…</a:t>
            </a:r>
          </a:p>
        </p:txBody>
      </p:sp>
      <p:sp>
        <p:nvSpPr>
          <p:cNvPr id="4" name="Slide Number Placeholder 3"/>
          <p:cNvSpPr>
            <a:spLocks noGrp="1"/>
          </p:cNvSpPr>
          <p:nvPr>
            <p:ph type="sldNum" sz="quarter" idx="10"/>
          </p:nvPr>
        </p:nvSpPr>
        <p:spPr/>
        <p:txBody>
          <a:bodyPr/>
          <a:lstStyle/>
          <a:p>
            <a:fld id="{249FC09A-8769-48F8-A5D0-54A604AD162F}" type="slidenum">
              <a:rPr lang="en-GB" smtClean="0"/>
              <a:t>5</a:t>
            </a:fld>
            <a:endParaRPr lang="en-GB"/>
          </a:p>
        </p:txBody>
      </p:sp>
    </p:spTree>
    <p:extLst>
      <p:ext uri="{BB962C8B-B14F-4D97-AF65-F5344CB8AC3E}">
        <p14:creationId xmlns:p14="http://schemas.microsoft.com/office/powerpoint/2010/main" val="3615371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Attendance</a:t>
            </a:r>
            <a:r>
              <a:rPr lang="en-GB" baseline="0" dirty="0"/>
              <a:t> is really important for your child’s learning and social development (we have definitely learnt this!) - </a:t>
            </a:r>
            <a:r>
              <a:rPr lang="en-GB" dirty="0"/>
              <a:t>Appreciate circumstances continue to be challenging and safety will always come first, however, attendance is statutory and important for every child</a:t>
            </a:r>
          </a:p>
          <a:p>
            <a:r>
              <a:rPr lang="en-GB" dirty="0"/>
              <a:t>F</a:t>
            </a:r>
            <a:r>
              <a:rPr lang="en-GB" sz="1100" dirty="0"/>
              <a:t>or the class with highest attendance- they get a star on the chart</a:t>
            </a:r>
          </a:p>
          <a:p>
            <a:r>
              <a:rPr lang="en-GB" dirty="0"/>
              <a:t>Most stars in a term – earn an afternoon in which the class choose a treat.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100% termly certificates will be awarded – obviously, if a child has to self-isolate this will not affect their chance for the certificate. </a:t>
            </a:r>
          </a:p>
          <a:p>
            <a:r>
              <a:rPr lang="en-GB" dirty="0"/>
              <a:t>Miss Redman has responsibility to monitor and report to parents and governors termly (Ofsted indicator) –particularly important to support progress and well-being!</a:t>
            </a:r>
          </a:p>
          <a:p>
            <a:r>
              <a:rPr lang="en-GB" dirty="0"/>
              <a:t>Expectation is a min of 95% (below is considered persistent absentee).</a:t>
            </a:r>
          </a:p>
        </p:txBody>
      </p:sp>
      <p:sp>
        <p:nvSpPr>
          <p:cNvPr id="4" name="Slide Number Placeholder 3"/>
          <p:cNvSpPr>
            <a:spLocks noGrp="1"/>
          </p:cNvSpPr>
          <p:nvPr>
            <p:ph type="sldNum" sz="quarter" idx="10"/>
          </p:nvPr>
        </p:nvSpPr>
        <p:spPr/>
        <p:txBody>
          <a:bodyPr/>
          <a:lstStyle/>
          <a:p>
            <a:fld id="{249FC09A-8769-48F8-A5D0-54A604AD162F}" type="slidenum">
              <a:rPr lang="en-GB" smtClean="0"/>
              <a:t>6</a:t>
            </a:fld>
            <a:endParaRPr lang="en-GB"/>
          </a:p>
        </p:txBody>
      </p:sp>
    </p:spTree>
    <p:extLst>
      <p:ext uri="{BB962C8B-B14F-4D97-AF65-F5344CB8AC3E}">
        <p14:creationId xmlns:p14="http://schemas.microsoft.com/office/powerpoint/2010/main" val="3547527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Last Friday, </a:t>
            </a:r>
            <a:r>
              <a:rPr lang="en-GB" baseline="0" dirty="0"/>
              <a:t>you received the year group newsletter and this included important reminders, key information about the term ahead as well as a topic web so that you know our focusses for the term</a:t>
            </a:r>
          </a:p>
          <a:p>
            <a:pPr marL="171450" indent="-171450">
              <a:buFontTx/>
              <a:buChar char="-"/>
            </a:pPr>
            <a:r>
              <a:rPr lang="en-GB" baseline="0" dirty="0"/>
              <a:t>In terms of assessment we are spending the first half term getting to know the children, planning a curriculum which builds on the their starting points and using assessment to address any gaps as well as move children on and challenge. At the first parents’ evening in November (hopefully face to face) you will receive your child’s attainment tracker with key targets which will inform you of your child’s </a:t>
            </a:r>
            <a:r>
              <a:rPr lang="en-GB" b="0" baseline="0" dirty="0"/>
              <a:t>attainment against the curriculum as well as what your child is on track to achieve at the end of the academic year. </a:t>
            </a:r>
          </a:p>
          <a:p>
            <a:pPr marL="171450" indent="-171450">
              <a:buFontTx/>
              <a:buChar char="-"/>
            </a:pPr>
            <a:r>
              <a:rPr lang="en-GB" b="0" baseline="0" dirty="0"/>
              <a:t>Mobile phones – only Years 5 and 6. Need to complete form.</a:t>
            </a:r>
          </a:p>
          <a:p>
            <a:pPr marL="171450" indent="-171450">
              <a:buFontTx/>
              <a:buChar char="-"/>
            </a:pPr>
            <a:r>
              <a:rPr lang="en-GB" b="0" baseline="0" dirty="0"/>
              <a:t>Walking home agreements – need to be signed/email before children can leave without a parent.</a:t>
            </a:r>
          </a:p>
          <a:p>
            <a:pPr marL="171450" indent="-171450">
              <a:buFontTx/>
              <a:buChar char="-"/>
            </a:pPr>
            <a:r>
              <a:rPr lang="en-GB" b="0" baseline="0" dirty="0"/>
              <a:t>Uniform – great start. Please continue.</a:t>
            </a:r>
          </a:p>
          <a:p>
            <a:pPr marL="171450" indent="-171450">
              <a:buFontTx/>
              <a:buChar char="-"/>
            </a:pPr>
            <a:r>
              <a:rPr lang="en-GB" b="0" baseline="0" dirty="0"/>
              <a:t>Free school meals – If you believe you are eligible for FSM, please contact Mrs </a:t>
            </a:r>
            <a:r>
              <a:rPr lang="en-GB" b="0" baseline="0" dirty="0" err="1"/>
              <a:t>Pagden</a:t>
            </a:r>
            <a:r>
              <a:rPr lang="en-GB" b="0" baseline="0" dirty="0"/>
              <a:t> on </a:t>
            </a:r>
            <a:r>
              <a:rPr lang="en-GB" b="0" baseline="0" dirty="0" err="1"/>
              <a:t>school.admin</a:t>
            </a:r>
            <a:r>
              <a:rPr lang="en-GB" b="0" baseline="0" dirty="0"/>
              <a:t> email address</a:t>
            </a:r>
          </a:p>
          <a:p>
            <a:pPr marL="171450" indent="-171450">
              <a:buFontTx/>
              <a:buChar char="-"/>
            </a:pPr>
            <a:r>
              <a:rPr lang="en-GB" b="0" baseline="0" dirty="0"/>
              <a:t>Coats – please make sure children have appropriate outerwear.</a:t>
            </a:r>
          </a:p>
          <a:p>
            <a:pPr marL="171450" indent="-171450">
              <a:buFontTx/>
              <a:buChar char="-"/>
            </a:pPr>
            <a:r>
              <a:rPr lang="en-GB" b="0" baseline="0" dirty="0"/>
              <a:t>Annual donation – with a focus on DT and enrichment with creative days, it would be very much appreciated if you contribute towards this </a:t>
            </a:r>
          </a:p>
          <a:p>
            <a:pPr marL="171450" indent="-171450">
              <a:buFontTx/>
              <a:buChar char="-"/>
            </a:pPr>
            <a:r>
              <a:rPr lang="en-GB" b="0" baseline="0" dirty="0"/>
              <a:t>PE kits – no able to share so please ensure they are in every Monday. They will be sent home every Friday,</a:t>
            </a:r>
          </a:p>
          <a:p>
            <a:pPr marL="171450" indent="-171450">
              <a:buFontTx/>
              <a:buChar char="-"/>
            </a:pPr>
            <a:r>
              <a:rPr lang="en-GB" b="0" baseline="0" dirty="0"/>
              <a:t>Healthy snacks – fruit and veg only. No nuts. </a:t>
            </a:r>
          </a:p>
          <a:p>
            <a:pPr marL="628650" lvl="1" indent="-171450">
              <a:buFontTx/>
              <a:buChar char="-"/>
            </a:pPr>
            <a:endParaRPr lang="en-GB" baseline="0" dirty="0"/>
          </a:p>
        </p:txBody>
      </p:sp>
      <p:sp>
        <p:nvSpPr>
          <p:cNvPr id="4" name="Slide Number Placeholder 3"/>
          <p:cNvSpPr>
            <a:spLocks noGrp="1"/>
          </p:cNvSpPr>
          <p:nvPr>
            <p:ph type="sldNum" sz="quarter" idx="10"/>
          </p:nvPr>
        </p:nvSpPr>
        <p:spPr/>
        <p:txBody>
          <a:bodyPr/>
          <a:lstStyle/>
          <a:p>
            <a:fld id="{249FC09A-8769-48F8-A5D0-54A604AD162F}" type="slidenum">
              <a:rPr lang="en-GB" smtClean="0"/>
              <a:t>7</a:t>
            </a:fld>
            <a:endParaRPr lang="en-GB"/>
          </a:p>
        </p:txBody>
      </p:sp>
    </p:spTree>
    <p:extLst>
      <p:ext uri="{BB962C8B-B14F-4D97-AF65-F5344CB8AC3E}">
        <p14:creationId xmlns:p14="http://schemas.microsoft.com/office/powerpoint/2010/main" val="583179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baseline="0" dirty="0"/>
              <a:t>Delete as appropriate</a:t>
            </a:r>
          </a:p>
        </p:txBody>
      </p:sp>
      <p:sp>
        <p:nvSpPr>
          <p:cNvPr id="4" name="Slide Number Placeholder 3"/>
          <p:cNvSpPr>
            <a:spLocks noGrp="1"/>
          </p:cNvSpPr>
          <p:nvPr>
            <p:ph type="sldNum" sz="quarter" idx="10"/>
          </p:nvPr>
        </p:nvSpPr>
        <p:spPr/>
        <p:txBody>
          <a:bodyPr/>
          <a:lstStyle/>
          <a:p>
            <a:fld id="{249FC09A-8769-48F8-A5D0-54A604AD162F}" type="slidenum">
              <a:rPr lang="en-GB" smtClean="0"/>
              <a:t>8</a:t>
            </a:fld>
            <a:endParaRPr lang="en-GB"/>
          </a:p>
        </p:txBody>
      </p:sp>
    </p:spTree>
    <p:extLst>
      <p:ext uri="{BB962C8B-B14F-4D97-AF65-F5344CB8AC3E}">
        <p14:creationId xmlns:p14="http://schemas.microsoft.com/office/powerpoint/2010/main" val="741319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aseline="0" dirty="0"/>
              <a:t>Support – we are here to support you and the children – happy children are successful learners.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aseline="0" dirty="0"/>
              <a:t>Open door- We have an open door policy at Westfields! If you have any queries or questions or concerns you can either call, email or message on ClassDojo</a:t>
            </a:r>
          </a:p>
          <a:p>
            <a:pPr marL="171450" indent="-171450">
              <a:buFontTx/>
              <a:buChar char="-"/>
            </a:pPr>
            <a:r>
              <a:rPr lang="en-GB" baseline="0" dirty="0"/>
              <a:t>Parent helpers- We love parent helpers in class </a:t>
            </a:r>
            <a:r>
              <a:rPr lang="en-GB" baseline="0" dirty="0" err="1"/>
              <a:t>eg.</a:t>
            </a:r>
            <a:r>
              <a:rPr lang="en-GB" baseline="0" dirty="0"/>
              <a:t> reading, day visits and special events if any of you are interested in helping out within school during the afternoons, please let your class teacher know.  If you do not have a current DBS check and would like to help we can arrange that before you assist in school.</a:t>
            </a:r>
          </a:p>
          <a:p>
            <a:pPr marL="0" indent="0" algn="just">
              <a:buFontTx/>
              <a:buNone/>
            </a:pPr>
            <a:endParaRPr lang="en-GB" u="sng" dirty="0"/>
          </a:p>
        </p:txBody>
      </p:sp>
      <p:sp>
        <p:nvSpPr>
          <p:cNvPr id="4" name="Slide Number Placeholder 3"/>
          <p:cNvSpPr>
            <a:spLocks noGrp="1"/>
          </p:cNvSpPr>
          <p:nvPr>
            <p:ph type="sldNum" sz="quarter" idx="10"/>
          </p:nvPr>
        </p:nvSpPr>
        <p:spPr/>
        <p:txBody>
          <a:bodyPr/>
          <a:lstStyle/>
          <a:p>
            <a:fld id="{249FC09A-8769-48F8-A5D0-54A604AD162F}" type="slidenum">
              <a:rPr lang="en-GB" smtClean="0"/>
              <a:t>9</a:t>
            </a:fld>
            <a:endParaRPr lang="en-GB"/>
          </a:p>
        </p:txBody>
      </p:sp>
    </p:spTree>
    <p:extLst>
      <p:ext uri="{BB962C8B-B14F-4D97-AF65-F5344CB8AC3E}">
        <p14:creationId xmlns:p14="http://schemas.microsoft.com/office/powerpoint/2010/main" val="3432296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baseline="0" dirty="0"/>
          </a:p>
        </p:txBody>
      </p:sp>
      <p:sp>
        <p:nvSpPr>
          <p:cNvPr id="4" name="Slide Number Placeholder 3"/>
          <p:cNvSpPr>
            <a:spLocks noGrp="1"/>
          </p:cNvSpPr>
          <p:nvPr>
            <p:ph type="sldNum" sz="quarter" idx="10"/>
          </p:nvPr>
        </p:nvSpPr>
        <p:spPr/>
        <p:txBody>
          <a:bodyPr/>
          <a:lstStyle/>
          <a:p>
            <a:fld id="{249FC09A-8769-48F8-A5D0-54A604AD162F}" type="slidenum">
              <a:rPr lang="en-GB" smtClean="0"/>
              <a:t>10</a:t>
            </a:fld>
            <a:endParaRPr lang="en-GB"/>
          </a:p>
        </p:txBody>
      </p:sp>
    </p:spTree>
    <p:extLst>
      <p:ext uri="{BB962C8B-B14F-4D97-AF65-F5344CB8AC3E}">
        <p14:creationId xmlns:p14="http://schemas.microsoft.com/office/powerpoint/2010/main" val="3688065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845AD0-2AF0-41AB-8AE6-3177C5F77355}" type="datetimeFigureOut">
              <a:rPr lang="en-US" smtClean="0"/>
              <a:pPr/>
              <a:t>9/9/2025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980416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845AD0-2AF0-41AB-8AE6-3177C5F77355}" type="datetimeFigureOut">
              <a:rPr lang="en-US" smtClean="0"/>
              <a:pPr/>
              <a:t>9/9/2025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3736635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982555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845AD0-2AF0-41AB-8AE6-3177C5F77355}" type="datetimeFigureOut">
              <a:rPr lang="en-US" smtClean="0"/>
              <a:pPr/>
              <a:t>9/9/2025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282511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845AD0-2AF0-41AB-8AE6-3177C5F77355}" type="datetimeFigureOut">
              <a:rPr lang="en-US" smtClean="0"/>
              <a:pPr/>
              <a:t>9/9/2025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837730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845AD0-2AF0-41AB-8AE6-3177C5F77355}" type="datetimeFigureOut">
              <a:rPr lang="en-US" smtClean="0"/>
              <a:pPr/>
              <a:t>9/9/2025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909695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845AD0-2AF0-41AB-8AE6-3177C5F77355}" type="datetimeFigureOut">
              <a:rPr lang="en-US" smtClean="0"/>
              <a:pPr/>
              <a:t>9/9/2025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212938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F845AD0-2AF0-41AB-8AE6-3177C5F77355}" type="datetimeFigureOut">
              <a:rPr lang="en-US" smtClean="0"/>
              <a:pPr/>
              <a:t>9/9/2025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324710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F845AD0-2AF0-41AB-8AE6-3177C5F77355}" type="datetimeFigureOut">
              <a:rPr lang="en-US" smtClean="0"/>
              <a:pPr/>
              <a:t>9/9/2025</a:t>
            </a:fld>
            <a:endParaRPr lang="en-GB"/>
          </a:p>
        </p:txBody>
      </p:sp>
      <p:sp>
        <p:nvSpPr>
          <p:cNvPr id="6" name="Footer Placeholder 5"/>
          <p:cNvSpPr>
            <a:spLocks noGrp="1"/>
          </p:cNvSpPr>
          <p:nvPr>
            <p:ph type="ftr" sz="quarter" idx="11"/>
          </p:nvPr>
        </p:nvSpPr>
        <p:spPr>
          <a:xfrm>
            <a:off x="533400" y="6172200"/>
            <a:ext cx="5811724" cy="365125"/>
          </a:xfrm>
        </p:spPr>
        <p:txBody>
          <a:bodyPr/>
          <a:lstStyle/>
          <a:p>
            <a:endParaRPr lang="en-GB"/>
          </a:p>
        </p:txBody>
      </p:sp>
      <p:sp>
        <p:nvSpPr>
          <p:cNvPr id="7" name="Slide Number Placeholder 6"/>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083886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DF845AD0-2AF0-41AB-8AE6-3177C5F77355}" type="datetimeFigureOut">
              <a:rPr lang="en-US" smtClean="0"/>
              <a:pPr/>
              <a:t>9/9/2025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983209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3596982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874131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648694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717013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678328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845AD0-2AF0-41AB-8AE6-3177C5F77355}" type="datetimeFigureOut">
              <a:rPr lang="en-US" smtClean="0"/>
              <a:pPr/>
              <a:t>9/9/2025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8117231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845AD0-2AF0-41AB-8AE6-3177C5F77355}" type="datetimeFigureOut">
              <a:rPr lang="en-US" smtClean="0"/>
              <a:pPr/>
              <a:t>9/9/2025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347016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DF845AD0-2AF0-41AB-8AE6-3177C5F77355}" type="datetimeFigureOut">
              <a:rPr lang="en-US" smtClean="0"/>
              <a:pPr/>
              <a:t>9/9/2025</a:t>
            </a:fld>
            <a:endParaRPr lang="en-GB"/>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98575108-3B9B-451C-A599-70B5B9EC4F36}" type="slidenum">
              <a:rPr lang="en-GB" smtClean="0"/>
              <a:pPr/>
              <a:t>‹#›</a:t>
            </a:fld>
            <a:endParaRPr lang="en-GB"/>
          </a:p>
        </p:txBody>
      </p:sp>
    </p:spTree>
    <p:extLst>
      <p:ext uri="{BB962C8B-B14F-4D97-AF65-F5344CB8AC3E}">
        <p14:creationId xmlns:p14="http://schemas.microsoft.com/office/powerpoint/2010/main" val="4263322136"/>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ounded Rectangle 31"/>
          <p:cNvSpPr/>
          <p:nvPr/>
        </p:nvSpPr>
        <p:spPr>
          <a:xfrm>
            <a:off x="581010" y="1088701"/>
            <a:ext cx="7879422" cy="4256027"/>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940514" y="-531069"/>
            <a:ext cx="8458200" cy="3000396"/>
          </a:xfrm>
        </p:spPr>
        <p:txBody>
          <a:bodyPr>
            <a:noAutofit/>
          </a:bodyPr>
          <a:lstStyle/>
          <a:p>
            <a:br>
              <a:rPr lang="en-GB" sz="5400" dirty="0">
                <a:latin typeface="Comic Sans MS" pitchFamily="66" charset="0"/>
              </a:rPr>
            </a:br>
            <a:br>
              <a:rPr lang="en-GB" sz="5400" dirty="0">
                <a:latin typeface="Comic Sans MS" pitchFamily="66" charset="0"/>
              </a:rPr>
            </a:br>
            <a:endParaRPr lang="en-GB" sz="5400" dirty="0">
              <a:latin typeface="Comic Sans MS" pitchFamily="66" charset="0"/>
            </a:endParaRPr>
          </a:p>
        </p:txBody>
      </p:sp>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7259388" y="5477644"/>
            <a:ext cx="1633092" cy="1191716"/>
          </a:xfrm>
          <a:prstGeom prst="rect">
            <a:avLst/>
          </a:prstGeom>
          <a:noFill/>
        </p:spPr>
      </p:pic>
      <p:sp>
        <p:nvSpPr>
          <p:cNvPr id="5" name="TextBox 4"/>
          <p:cNvSpPr txBox="1"/>
          <p:nvPr/>
        </p:nvSpPr>
        <p:spPr>
          <a:xfrm>
            <a:off x="841643" y="1269008"/>
            <a:ext cx="7245448" cy="3816429"/>
          </a:xfrm>
          <a:prstGeom prst="rect">
            <a:avLst/>
          </a:prstGeom>
          <a:noFill/>
        </p:spPr>
        <p:txBody>
          <a:bodyPr wrap="square" rtlCol="0">
            <a:spAutoFit/>
          </a:bodyPr>
          <a:lstStyle/>
          <a:p>
            <a:pPr algn="ctr"/>
            <a:r>
              <a:rPr lang="en-GB" sz="4800" dirty="0">
                <a:solidFill>
                  <a:schemeClr val="bg1"/>
                </a:solidFill>
              </a:rPr>
              <a:t>Welcome to…</a:t>
            </a:r>
          </a:p>
          <a:p>
            <a:pPr algn="ctr"/>
            <a:endParaRPr lang="en-GB" sz="4400" dirty="0">
              <a:solidFill>
                <a:schemeClr val="bg1"/>
              </a:solidFill>
            </a:endParaRPr>
          </a:p>
          <a:p>
            <a:pPr algn="ctr"/>
            <a:r>
              <a:rPr lang="en-GB" sz="6600" b="1" dirty="0">
                <a:solidFill>
                  <a:schemeClr val="bg1"/>
                </a:solidFill>
              </a:rPr>
              <a:t>YEAR 4</a:t>
            </a:r>
          </a:p>
          <a:p>
            <a:pPr algn="ctr"/>
            <a:endParaRPr lang="en-GB" sz="4000" b="1" dirty="0">
              <a:solidFill>
                <a:schemeClr val="bg1"/>
              </a:solidFill>
            </a:endParaRPr>
          </a:p>
          <a:p>
            <a:pPr algn="ctr"/>
            <a:r>
              <a:rPr lang="en-GB" sz="4400" dirty="0">
                <a:solidFill>
                  <a:schemeClr val="bg1"/>
                </a:solidFill>
              </a:rPr>
              <a:t>September 2025</a:t>
            </a:r>
          </a:p>
        </p:txBody>
      </p:sp>
      <p:sp>
        <p:nvSpPr>
          <p:cNvPr id="13" name="AutoShape 7"/>
          <p:cNvSpPr>
            <a:spLocks noChangeArrowheads="1"/>
          </p:cNvSpPr>
          <p:nvPr/>
        </p:nvSpPr>
        <p:spPr bwMode="auto">
          <a:xfrm rot="1263258">
            <a:off x="1913840" y="390504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AutoShape 7"/>
          <p:cNvSpPr>
            <a:spLocks noChangeArrowheads="1"/>
          </p:cNvSpPr>
          <p:nvPr/>
        </p:nvSpPr>
        <p:spPr bwMode="auto">
          <a:xfrm rot="1263258">
            <a:off x="6759059" y="234825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5" name="AutoShape 7"/>
          <p:cNvSpPr>
            <a:spLocks noChangeArrowheads="1"/>
          </p:cNvSpPr>
          <p:nvPr/>
        </p:nvSpPr>
        <p:spPr bwMode="auto">
          <a:xfrm rot="1263258">
            <a:off x="454569" y="38433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1654067" y="2140525"/>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AutoShape 7"/>
          <p:cNvSpPr>
            <a:spLocks noChangeArrowheads="1"/>
          </p:cNvSpPr>
          <p:nvPr/>
        </p:nvSpPr>
        <p:spPr bwMode="auto">
          <a:xfrm rot="1263258">
            <a:off x="8519097" y="181219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0" name="AutoShape 7"/>
          <p:cNvSpPr>
            <a:spLocks noChangeArrowheads="1"/>
          </p:cNvSpPr>
          <p:nvPr/>
        </p:nvSpPr>
        <p:spPr bwMode="auto">
          <a:xfrm rot="1263258">
            <a:off x="3766444" y="390503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4242898" y="224363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326474" y="568998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7957691" y="328681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4" name="AutoShape 7"/>
          <p:cNvSpPr>
            <a:spLocks noChangeArrowheads="1"/>
          </p:cNvSpPr>
          <p:nvPr/>
        </p:nvSpPr>
        <p:spPr bwMode="auto">
          <a:xfrm rot="1263258">
            <a:off x="1031398" y="507773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5364003" y="29245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7" name="AutoShape 7"/>
          <p:cNvSpPr>
            <a:spLocks noChangeArrowheads="1"/>
          </p:cNvSpPr>
          <p:nvPr/>
        </p:nvSpPr>
        <p:spPr bwMode="auto">
          <a:xfrm rot="1263258">
            <a:off x="8189958" y="456497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477762" y="686735"/>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AutoShape 7"/>
          <p:cNvSpPr>
            <a:spLocks noChangeArrowheads="1"/>
          </p:cNvSpPr>
          <p:nvPr/>
        </p:nvSpPr>
        <p:spPr bwMode="auto">
          <a:xfrm rot="1263258">
            <a:off x="4336278" y="5846977"/>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2403836" y="39435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pic>
        <p:nvPicPr>
          <p:cNvPr id="3" name="Picture 2">
            <a:extLst>
              <a:ext uri="{FF2B5EF4-FFF2-40B4-BE49-F238E27FC236}">
                <a16:creationId xmlns:a16="http://schemas.microsoft.com/office/drawing/2014/main" id="{88425E78-61CD-46D5-A57D-FC2820589875}"/>
              </a:ext>
            </a:extLst>
          </p:cNvPr>
          <p:cNvPicPr>
            <a:picLocks noChangeAspect="1"/>
          </p:cNvPicPr>
          <p:nvPr/>
        </p:nvPicPr>
        <p:blipFill>
          <a:blip r:embed="rId4"/>
          <a:stretch>
            <a:fillRect/>
          </a:stretch>
        </p:blipFill>
        <p:spPr>
          <a:xfrm>
            <a:off x="834064" y="1288997"/>
            <a:ext cx="832729" cy="7201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AutoShape 7"/>
          <p:cNvSpPr>
            <a:spLocks noChangeArrowheads="1"/>
          </p:cNvSpPr>
          <p:nvPr/>
        </p:nvSpPr>
        <p:spPr bwMode="auto">
          <a:xfrm rot="1263258">
            <a:off x="5697734" y="291296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48" name="AutoShape 7"/>
          <p:cNvSpPr>
            <a:spLocks noChangeArrowheads="1"/>
          </p:cNvSpPr>
          <p:nvPr/>
        </p:nvSpPr>
        <p:spPr bwMode="auto">
          <a:xfrm rot="1263258">
            <a:off x="3064182" y="16284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86531"/>
            <a:ext cx="4572032" cy="369332"/>
          </a:xfrm>
          <a:prstGeom prst="rect">
            <a:avLst/>
          </a:prstGeom>
          <a:noFill/>
        </p:spPr>
        <p:txBody>
          <a:bodyPr wrap="square" rtlCol="0">
            <a:spAutoFit/>
          </a:bodyPr>
          <a:lstStyle/>
          <a:p>
            <a:endParaRPr lang="en-GB" dirty="0">
              <a:solidFill>
                <a:schemeClr val="bg1"/>
              </a:solidFill>
            </a:endParaRPr>
          </a:p>
        </p:txBody>
      </p:sp>
      <p:pic>
        <p:nvPicPr>
          <p:cNvPr id="7178" name="Picture 10" descr="https://i.ytimg.com/vi/utgeHWT-HpE/maxresdefault.jpg"/>
          <p:cNvPicPr>
            <a:picLocks noChangeAspect="1" noChangeArrowheads="1"/>
          </p:cNvPicPr>
          <p:nvPr/>
        </p:nvPicPr>
        <p:blipFill rotWithShape="1">
          <a:blip r:embed="rId3" cstate="print"/>
          <a:srcRect b="13339"/>
          <a:stretch/>
        </p:blipFill>
        <p:spPr bwMode="auto">
          <a:xfrm>
            <a:off x="8087589" y="53164"/>
            <a:ext cx="1002702" cy="634098"/>
          </a:xfrm>
          <a:prstGeom prst="rect">
            <a:avLst/>
          </a:prstGeom>
          <a:noFill/>
        </p:spPr>
      </p:pic>
      <p:sp>
        <p:nvSpPr>
          <p:cNvPr id="5" name="TextBox 4"/>
          <p:cNvSpPr txBox="1"/>
          <p:nvPr/>
        </p:nvSpPr>
        <p:spPr>
          <a:xfrm>
            <a:off x="192271" y="274837"/>
            <a:ext cx="8818409" cy="938719"/>
          </a:xfrm>
          <a:prstGeom prst="rect">
            <a:avLst/>
          </a:prstGeom>
          <a:noFill/>
        </p:spPr>
        <p:txBody>
          <a:bodyPr wrap="square" rtlCol="0">
            <a:spAutoFit/>
          </a:bodyPr>
          <a:lstStyle/>
          <a:p>
            <a:pPr algn="ctr"/>
            <a:r>
              <a:rPr lang="en-GB" sz="5500" b="1" dirty="0">
                <a:solidFill>
                  <a:schemeClr val="bg1"/>
                </a:solidFill>
              </a:rPr>
              <a:t>Meet the Year 4 Team…</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1051938" y="21564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AutoShape 7"/>
          <p:cNvSpPr>
            <a:spLocks noChangeArrowheads="1"/>
          </p:cNvSpPr>
          <p:nvPr/>
        </p:nvSpPr>
        <p:spPr bwMode="auto">
          <a:xfrm rot="1263258">
            <a:off x="7148423" y="490254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9" name="AutoShape 7"/>
          <p:cNvSpPr>
            <a:spLocks noChangeArrowheads="1"/>
          </p:cNvSpPr>
          <p:nvPr/>
        </p:nvSpPr>
        <p:spPr bwMode="auto">
          <a:xfrm rot="1263258">
            <a:off x="319244" y="343525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1" name="AutoShape 7"/>
          <p:cNvSpPr>
            <a:spLocks noChangeArrowheads="1"/>
          </p:cNvSpPr>
          <p:nvPr/>
        </p:nvSpPr>
        <p:spPr bwMode="auto">
          <a:xfrm rot="1263258">
            <a:off x="8317268" y="167961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3083629" y="15074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41116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4" name="AutoShape 7"/>
          <p:cNvSpPr>
            <a:spLocks noChangeArrowheads="1"/>
          </p:cNvSpPr>
          <p:nvPr/>
        </p:nvSpPr>
        <p:spPr bwMode="auto">
          <a:xfrm rot="1263258">
            <a:off x="1031398" y="51258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5" name="AutoShape 7"/>
          <p:cNvSpPr>
            <a:spLocks noChangeArrowheads="1"/>
          </p:cNvSpPr>
          <p:nvPr/>
        </p:nvSpPr>
        <p:spPr bwMode="auto">
          <a:xfrm rot="1263258">
            <a:off x="6712624" y="204894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7" name="AutoShape 7"/>
          <p:cNvSpPr>
            <a:spLocks noChangeArrowheads="1"/>
          </p:cNvSpPr>
          <p:nvPr/>
        </p:nvSpPr>
        <p:spPr bwMode="auto">
          <a:xfrm rot="1263258">
            <a:off x="8189958" y="461304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8" name="AutoShape 7"/>
          <p:cNvSpPr>
            <a:spLocks noChangeArrowheads="1"/>
          </p:cNvSpPr>
          <p:nvPr/>
        </p:nvSpPr>
        <p:spPr bwMode="auto">
          <a:xfrm rot="1263258">
            <a:off x="8427197" y="616004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AutoShape 7"/>
          <p:cNvSpPr>
            <a:spLocks noChangeArrowheads="1"/>
          </p:cNvSpPr>
          <p:nvPr/>
        </p:nvSpPr>
        <p:spPr bwMode="auto">
          <a:xfrm rot="1263258">
            <a:off x="3902704" y="512661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4989844" y="616004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603938" y="1342466"/>
            <a:ext cx="231187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Rounded Rectangle 32"/>
          <p:cNvSpPr/>
          <p:nvPr/>
        </p:nvSpPr>
        <p:spPr>
          <a:xfrm>
            <a:off x="192270" y="3932501"/>
            <a:ext cx="8681873" cy="2555286"/>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Rounded Rectangle 33"/>
          <p:cNvSpPr/>
          <p:nvPr/>
        </p:nvSpPr>
        <p:spPr>
          <a:xfrm>
            <a:off x="6148554" y="1350566"/>
            <a:ext cx="231187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ounded Rectangle 34"/>
          <p:cNvSpPr/>
          <p:nvPr/>
        </p:nvSpPr>
        <p:spPr>
          <a:xfrm>
            <a:off x="3283061" y="1341712"/>
            <a:ext cx="247851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p:cNvSpPr txBox="1"/>
          <p:nvPr/>
        </p:nvSpPr>
        <p:spPr>
          <a:xfrm>
            <a:off x="487210" y="3135367"/>
            <a:ext cx="2497858" cy="646331"/>
          </a:xfrm>
          <a:prstGeom prst="rect">
            <a:avLst/>
          </a:prstGeom>
          <a:noFill/>
        </p:spPr>
        <p:txBody>
          <a:bodyPr wrap="square" rtlCol="0">
            <a:spAutoFit/>
          </a:bodyPr>
          <a:lstStyle/>
          <a:p>
            <a:pPr algn="ctr"/>
            <a:r>
              <a:rPr lang="en-GB" dirty="0">
                <a:solidFill>
                  <a:schemeClr val="bg1"/>
                </a:solidFill>
              </a:rPr>
              <a:t>4RF – Mr Farrer</a:t>
            </a:r>
          </a:p>
          <a:p>
            <a:pPr algn="ctr"/>
            <a:r>
              <a:rPr lang="en-GB" dirty="0">
                <a:solidFill>
                  <a:schemeClr val="bg1"/>
                </a:solidFill>
              </a:rPr>
              <a:t>Team Leader</a:t>
            </a:r>
          </a:p>
        </p:txBody>
      </p:sp>
      <p:sp>
        <p:nvSpPr>
          <p:cNvPr id="37" name="TextBox 36"/>
          <p:cNvSpPr txBox="1"/>
          <p:nvPr/>
        </p:nvSpPr>
        <p:spPr>
          <a:xfrm>
            <a:off x="0" y="3977517"/>
            <a:ext cx="3890240" cy="400110"/>
          </a:xfrm>
          <a:prstGeom prst="rect">
            <a:avLst/>
          </a:prstGeom>
          <a:noFill/>
        </p:spPr>
        <p:txBody>
          <a:bodyPr wrap="square" rtlCol="0">
            <a:spAutoFit/>
          </a:bodyPr>
          <a:lstStyle/>
          <a:p>
            <a:pPr algn="ctr"/>
            <a:r>
              <a:rPr lang="en-GB" sz="2000" dirty="0">
                <a:solidFill>
                  <a:schemeClr val="bg1"/>
                </a:solidFill>
              </a:rPr>
              <a:t>Learning Support Team…</a:t>
            </a:r>
          </a:p>
        </p:txBody>
      </p:sp>
      <p:sp>
        <p:nvSpPr>
          <p:cNvPr id="39" name="TextBox 38"/>
          <p:cNvSpPr txBox="1"/>
          <p:nvPr/>
        </p:nvSpPr>
        <p:spPr>
          <a:xfrm>
            <a:off x="371529" y="4308299"/>
            <a:ext cx="1498087" cy="923330"/>
          </a:xfrm>
          <a:prstGeom prst="rect">
            <a:avLst/>
          </a:prstGeom>
          <a:noFill/>
        </p:spPr>
        <p:txBody>
          <a:bodyPr wrap="square" rtlCol="0">
            <a:spAutoFit/>
          </a:bodyPr>
          <a:lstStyle/>
          <a:p>
            <a:pPr algn="ctr"/>
            <a:r>
              <a:rPr lang="en-GB" dirty="0">
                <a:solidFill>
                  <a:schemeClr val="bg1"/>
                </a:solidFill>
              </a:rPr>
              <a:t>Mrs Rivera-</a:t>
            </a:r>
            <a:r>
              <a:rPr lang="en-GB" dirty="0" err="1">
                <a:solidFill>
                  <a:schemeClr val="bg1"/>
                </a:solidFill>
              </a:rPr>
              <a:t>Montanes</a:t>
            </a:r>
            <a:endParaRPr lang="en-GB" dirty="0">
              <a:solidFill>
                <a:schemeClr val="bg1"/>
              </a:solidFill>
            </a:endParaRPr>
          </a:p>
          <a:p>
            <a:pPr algn="ctr"/>
            <a:r>
              <a:rPr lang="en-GB" dirty="0">
                <a:solidFill>
                  <a:schemeClr val="bg1"/>
                </a:solidFill>
              </a:rPr>
              <a:t>HLTA</a:t>
            </a:r>
          </a:p>
        </p:txBody>
      </p:sp>
      <p:sp>
        <p:nvSpPr>
          <p:cNvPr id="40" name="TextBox 39"/>
          <p:cNvSpPr txBox="1"/>
          <p:nvPr/>
        </p:nvSpPr>
        <p:spPr>
          <a:xfrm>
            <a:off x="5458173" y="4443600"/>
            <a:ext cx="1719015" cy="646331"/>
          </a:xfrm>
          <a:prstGeom prst="rect">
            <a:avLst/>
          </a:prstGeom>
          <a:noFill/>
        </p:spPr>
        <p:txBody>
          <a:bodyPr wrap="square" rtlCol="0">
            <a:spAutoFit/>
          </a:bodyPr>
          <a:lstStyle/>
          <a:p>
            <a:pPr algn="ctr"/>
            <a:r>
              <a:rPr lang="en-GB" dirty="0">
                <a:solidFill>
                  <a:schemeClr val="bg1"/>
                </a:solidFill>
              </a:rPr>
              <a:t>Mrs Cannon</a:t>
            </a:r>
          </a:p>
          <a:p>
            <a:pPr algn="ctr"/>
            <a:r>
              <a:rPr lang="en-GB" dirty="0">
                <a:solidFill>
                  <a:schemeClr val="bg1"/>
                </a:solidFill>
              </a:rPr>
              <a:t>LSA</a:t>
            </a:r>
          </a:p>
        </p:txBody>
      </p:sp>
      <p:sp>
        <p:nvSpPr>
          <p:cNvPr id="36" name="TextBox 35"/>
          <p:cNvSpPr txBox="1"/>
          <p:nvPr/>
        </p:nvSpPr>
        <p:spPr>
          <a:xfrm>
            <a:off x="3269451" y="3142379"/>
            <a:ext cx="2555980" cy="646331"/>
          </a:xfrm>
          <a:prstGeom prst="rect">
            <a:avLst/>
          </a:prstGeom>
          <a:noFill/>
        </p:spPr>
        <p:txBody>
          <a:bodyPr wrap="square" rtlCol="0">
            <a:spAutoFit/>
          </a:bodyPr>
          <a:lstStyle/>
          <a:p>
            <a:pPr algn="ctr"/>
            <a:r>
              <a:rPr lang="en-GB" dirty="0">
                <a:solidFill>
                  <a:schemeClr val="bg1"/>
                </a:solidFill>
              </a:rPr>
              <a:t>4CR – Mrs Richardson</a:t>
            </a:r>
          </a:p>
          <a:p>
            <a:pPr algn="ctr"/>
            <a:r>
              <a:rPr lang="en-GB" dirty="0">
                <a:solidFill>
                  <a:schemeClr val="bg1"/>
                </a:solidFill>
              </a:rPr>
              <a:t>Class Teacher</a:t>
            </a:r>
          </a:p>
        </p:txBody>
      </p:sp>
      <p:sp>
        <p:nvSpPr>
          <p:cNvPr id="41" name="TextBox 40"/>
          <p:cNvSpPr txBox="1"/>
          <p:nvPr/>
        </p:nvSpPr>
        <p:spPr>
          <a:xfrm>
            <a:off x="1901990" y="4463617"/>
            <a:ext cx="1979442" cy="646331"/>
          </a:xfrm>
          <a:prstGeom prst="rect">
            <a:avLst/>
          </a:prstGeom>
          <a:noFill/>
        </p:spPr>
        <p:txBody>
          <a:bodyPr wrap="square" rtlCol="0">
            <a:spAutoFit/>
          </a:bodyPr>
          <a:lstStyle/>
          <a:p>
            <a:pPr algn="ctr"/>
            <a:r>
              <a:rPr lang="en-GB" dirty="0">
                <a:solidFill>
                  <a:schemeClr val="bg1"/>
                </a:solidFill>
              </a:rPr>
              <a:t>Mrs </a:t>
            </a:r>
            <a:r>
              <a:rPr lang="en-GB" dirty="0" err="1">
                <a:solidFill>
                  <a:schemeClr val="bg1"/>
                </a:solidFill>
              </a:rPr>
              <a:t>Rayers</a:t>
            </a:r>
            <a:endParaRPr lang="en-GB" dirty="0">
              <a:solidFill>
                <a:schemeClr val="bg1"/>
              </a:solidFill>
            </a:endParaRPr>
          </a:p>
          <a:p>
            <a:pPr algn="ctr"/>
            <a:r>
              <a:rPr lang="en-GB" dirty="0">
                <a:solidFill>
                  <a:schemeClr val="bg1"/>
                </a:solidFill>
              </a:rPr>
              <a:t>LSA</a:t>
            </a:r>
          </a:p>
        </p:txBody>
      </p:sp>
      <p:sp>
        <p:nvSpPr>
          <p:cNvPr id="43" name="TextBox 42"/>
          <p:cNvSpPr txBox="1"/>
          <p:nvPr/>
        </p:nvSpPr>
        <p:spPr>
          <a:xfrm>
            <a:off x="6019782" y="3152507"/>
            <a:ext cx="2497858" cy="646331"/>
          </a:xfrm>
          <a:prstGeom prst="rect">
            <a:avLst/>
          </a:prstGeom>
          <a:noFill/>
        </p:spPr>
        <p:txBody>
          <a:bodyPr wrap="square" rtlCol="0">
            <a:spAutoFit/>
          </a:bodyPr>
          <a:lstStyle/>
          <a:p>
            <a:pPr algn="ctr"/>
            <a:r>
              <a:rPr lang="en-GB" dirty="0">
                <a:solidFill>
                  <a:schemeClr val="bg1"/>
                </a:solidFill>
              </a:rPr>
              <a:t>4MA – Miss Addison</a:t>
            </a:r>
          </a:p>
          <a:p>
            <a:pPr algn="ctr"/>
            <a:r>
              <a:rPr lang="en-GB" dirty="0">
                <a:solidFill>
                  <a:schemeClr val="bg1"/>
                </a:solidFill>
              </a:rPr>
              <a:t>Class Teacher</a:t>
            </a:r>
          </a:p>
        </p:txBody>
      </p:sp>
      <p:sp>
        <p:nvSpPr>
          <p:cNvPr id="44" name="TextBox 43"/>
          <p:cNvSpPr txBox="1"/>
          <p:nvPr/>
        </p:nvSpPr>
        <p:spPr>
          <a:xfrm>
            <a:off x="3759383" y="4450963"/>
            <a:ext cx="1618839" cy="646331"/>
          </a:xfrm>
          <a:prstGeom prst="rect">
            <a:avLst/>
          </a:prstGeom>
          <a:noFill/>
        </p:spPr>
        <p:txBody>
          <a:bodyPr wrap="square" rtlCol="0">
            <a:spAutoFit/>
          </a:bodyPr>
          <a:lstStyle/>
          <a:p>
            <a:pPr algn="ctr"/>
            <a:r>
              <a:rPr lang="en-GB" dirty="0">
                <a:solidFill>
                  <a:schemeClr val="bg1"/>
                </a:solidFill>
              </a:rPr>
              <a:t>Mrs Gibbs</a:t>
            </a:r>
          </a:p>
          <a:p>
            <a:pPr algn="ctr"/>
            <a:r>
              <a:rPr lang="en-GB" dirty="0">
                <a:solidFill>
                  <a:schemeClr val="bg1"/>
                </a:solidFill>
              </a:rPr>
              <a:t>LSA</a:t>
            </a:r>
          </a:p>
        </p:txBody>
      </p:sp>
      <p:pic>
        <p:nvPicPr>
          <p:cNvPr id="1026" name="Picture 2" descr="DSC_8687">
            <a:extLst>
              <a:ext uri="{FF2B5EF4-FFF2-40B4-BE49-F238E27FC236}">
                <a16:creationId xmlns:a16="http://schemas.microsoft.com/office/drawing/2014/main" id="{327FB92E-7F7B-4C1F-A638-F8631A6A3C5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t="8186" b="8186"/>
          <a:stretch>
            <a:fillRect/>
          </a:stretch>
        </p:blipFill>
        <p:spPr bwMode="auto">
          <a:xfrm>
            <a:off x="1094590" y="1415733"/>
            <a:ext cx="1421748" cy="177942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7" name="Picture 3" descr="Chloe Richardson 3">
            <a:extLst>
              <a:ext uri="{FF2B5EF4-FFF2-40B4-BE49-F238E27FC236}">
                <a16:creationId xmlns:a16="http://schemas.microsoft.com/office/drawing/2014/main" id="{79D1FD45-D94F-4A41-AA85-CC43EC470A5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6747" t="19070" r="1839"/>
          <a:stretch>
            <a:fillRect/>
          </a:stretch>
        </p:blipFill>
        <p:spPr bwMode="auto">
          <a:xfrm>
            <a:off x="3862404" y="1431261"/>
            <a:ext cx="1370073" cy="1682395"/>
          </a:xfrm>
          <a:prstGeom prst="rect">
            <a:avLst/>
          </a:prstGeom>
          <a:noFill/>
          <a:ln w="38100" cmpd="dbl" algn="ctr">
            <a:no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8" name="Picture 4" descr="Megan Addison">
            <a:extLst>
              <a:ext uri="{FF2B5EF4-FFF2-40B4-BE49-F238E27FC236}">
                <a16:creationId xmlns:a16="http://schemas.microsoft.com/office/drawing/2014/main" id="{1460B1E9-F96D-4E6D-8597-D591AEBA1DE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r="3586" b="6651"/>
          <a:stretch>
            <a:fillRect/>
          </a:stretch>
        </p:blipFill>
        <p:spPr bwMode="auto">
          <a:xfrm>
            <a:off x="6709435" y="1439113"/>
            <a:ext cx="1190116" cy="1707142"/>
          </a:xfrm>
          <a:prstGeom prst="rect">
            <a:avLst/>
          </a:prstGeom>
          <a:noFill/>
          <a:ln w="38100" cmpd="dbl" algn="ctr">
            <a:no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1" name="TextBox 50">
            <a:extLst>
              <a:ext uri="{FF2B5EF4-FFF2-40B4-BE49-F238E27FC236}">
                <a16:creationId xmlns:a16="http://schemas.microsoft.com/office/drawing/2014/main" id="{570EDF30-BD90-4F34-969B-BF59089FAD8A}"/>
              </a:ext>
            </a:extLst>
          </p:cNvPr>
          <p:cNvSpPr txBox="1"/>
          <p:nvPr/>
        </p:nvSpPr>
        <p:spPr>
          <a:xfrm>
            <a:off x="7155128" y="4424718"/>
            <a:ext cx="1719015" cy="646331"/>
          </a:xfrm>
          <a:prstGeom prst="rect">
            <a:avLst/>
          </a:prstGeom>
          <a:noFill/>
        </p:spPr>
        <p:txBody>
          <a:bodyPr wrap="square" rtlCol="0">
            <a:spAutoFit/>
          </a:bodyPr>
          <a:lstStyle/>
          <a:p>
            <a:pPr algn="ctr"/>
            <a:r>
              <a:rPr lang="en-GB" dirty="0">
                <a:solidFill>
                  <a:schemeClr val="bg1"/>
                </a:solidFill>
              </a:rPr>
              <a:t>Miss Neil</a:t>
            </a:r>
          </a:p>
          <a:p>
            <a:pPr algn="ctr"/>
            <a:r>
              <a:rPr lang="en-GB" dirty="0">
                <a:solidFill>
                  <a:schemeClr val="bg1"/>
                </a:solidFill>
              </a:rPr>
              <a:t>LSA</a:t>
            </a:r>
          </a:p>
        </p:txBody>
      </p:sp>
      <p:pic>
        <p:nvPicPr>
          <p:cNvPr id="52" name="Picture 51">
            <a:extLst>
              <a:ext uri="{FF2B5EF4-FFF2-40B4-BE49-F238E27FC236}">
                <a16:creationId xmlns:a16="http://schemas.microsoft.com/office/drawing/2014/main" id="{C0CE4136-6476-4DCE-A4F6-DB8186ED26C1}"/>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1200" y="5180836"/>
            <a:ext cx="1009686" cy="1228863"/>
          </a:xfrm>
          <a:prstGeom prst="rect">
            <a:avLst/>
          </a:prstGeom>
          <a:noFill/>
          <a:ln>
            <a:noFill/>
          </a:ln>
        </p:spPr>
      </p:pic>
      <p:pic>
        <p:nvPicPr>
          <p:cNvPr id="53" name="Picture 52">
            <a:extLst>
              <a:ext uri="{FF2B5EF4-FFF2-40B4-BE49-F238E27FC236}">
                <a16:creationId xmlns:a16="http://schemas.microsoft.com/office/drawing/2014/main" id="{694599EA-2E69-41B4-A7F2-5C06E71A4C63}"/>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2386868" y="5181049"/>
            <a:ext cx="1009685" cy="1204778"/>
          </a:xfrm>
          <a:prstGeom prst="rect">
            <a:avLst/>
          </a:prstGeom>
        </p:spPr>
      </p:pic>
      <p:pic>
        <p:nvPicPr>
          <p:cNvPr id="54" name="Picture 53">
            <a:extLst>
              <a:ext uri="{FF2B5EF4-FFF2-40B4-BE49-F238E27FC236}">
                <a16:creationId xmlns:a16="http://schemas.microsoft.com/office/drawing/2014/main" id="{9C1D8685-D3F0-486B-A225-2B4AD463C49A}"/>
              </a:ext>
            </a:extLs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78202" y="5170570"/>
            <a:ext cx="1006073" cy="1204778"/>
          </a:xfrm>
          <a:prstGeom prst="rect">
            <a:avLst/>
          </a:prstGeom>
          <a:noFill/>
          <a:ln>
            <a:noFill/>
          </a:ln>
        </p:spPr>
      </p:pic>
      <p:pic>
        <p:nvPicPr>
          <p:cNvPr id="55" name="Picture 54">
            <a:extLst>
              <a:ext uri="{FF2B5EF4-FFF2-40B4-BE49-F238E27FC236}">
                <a16:creationId xmlns:a16="http://schemas.microsoft.com/office/drawing/2014/main" id="{BD089CDD-7861-4AF7-B7D9-E33BE62BCB68}"/>
              </a:ext>
            </a:extLst>
          </p:cNvPr>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865168" y="5159822"/>
            <a:ext cx="1002703" cy="1215257"/>
          </a:xfrm>
          <a:prstGeom prst="rect">
            <a:avLst/>
          </a:prstGeom>
          <a:noFill/>
          <a:ln>
            <a:noFill/>
          </a:ln>
        </p:spPr>
      </p:pic>
      <p:pic>
        <p:nvPicPr>
          <p:cNvPr id="56" name="Picture 55">
            <a:extLst>
              <a:ext uri="{FF2B5EF4-FFF2-40B4-BE49-F238E27FC236}">
                <a16:creationId xmlns:a16="http://schemas.microsoft.com/office/drawing/2014/main" id="{477E1D6C-41F4-43FE-BF62-88C320FCE1EE}"/>
              </a:ext>
            </a:extLst>
          </p:cNvPr>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538531" y="5160091"/>
            <a:ext cx="996761" cy="1215257"/>
          </a:xfrm>
          <a:prstGeom prst="rect">
            <a:avLst/>
          </a:prstGeom>
          <a:noFill/>
          <a:ln>
            <a:noFill/>
          </a:ln>
        </p:spPr>
      </p:pic>
    </p:spTree>
    <p:extLst>
      <p:ext uri="{BB962C8B-B14F-4D97-AF65-F5344CB8AC3E}">
        <p14:creationId xmlns:p14="http://schemas.microsoft.com/office/powerpoint/2010/main" val="4413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AutoShape 7"/>
          <p:cNvSpPr>
            <a:spLocks noChangeArrowheads="1"/>
          </p:cNvSpPr>
          <p:nvPr/>
        </p:nvSpPr>
        <p:spPr bwMode="auto">
          <a:xfrm rot="1263258">
            <a:off x="5697734" y="291296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48" name="AutoShape 7"/>
          <p:cNvSpPr>
            <a:spLocks noChangeArrowheads="1"/>
          </p:cNvSpPr>
          <p:nvPr/>
        </p:nvSpPr>
        <p:spPr bwMode="auto">
          <a:xfrm rot="1263258">
            <a:off x="3064182" y="16284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86531"/>
            <a:ext cx="4572032" cy="369332"/>
          </a:xfrm>
          <a:prstGeom prst="rect">
            <a:avLst/>
          </a:prstGeom>
          <a:noFill/>
        </p:spPr>
        <p:txBody>
          <a:bodyPr wrap="square" rtlCol="0">
            <a:spAutoFit/>
          </a:bodyPr>
          <a:lstStyle/>
          <a:p>
            <a:endParaRPr lang="en-GB" dirty="0">
              <a:solidFill>
                <a:schemeClr val="bg1"/>
              </a:solidFill>
            </a:endParaRPr>
          </a:p>
        </p:txBody>
      </p:sp>
      <p:pic>
        <p:nvPicPr>
          <p:cNvPr id="7178" name="Picture 10" descr="https://i.ytimg.com/vi/utgeHWT-HpE/maxresdefault.jpg"/>
          <p:cNvPicPr>
            <a:picLocks noChangeAspect="1" noChangeArrowheads="1"/>
          </p:cNvPicPr>
          <p:nvPr/>
        </p:nvPicPr>
        <p:blipFill rotWithShape="1">
          <a:blip r:embed="rId3" cstate="print"/>
          <a:srcRect b="13339"/>
          <a:stretch/>
        </p:blipFill>
        <p:spPr bwMode="auto">
          <a:xfrm>
            <a:off x="8048567" y="6165304"/>
            <a:ext cx="1002702" cy="634098"/>
          </a:xfrm>
          <a:prstGeom prst="rect">
            <a:avLst/>
          </a:prstGeom>
          <a:noFill/>
        </p:spPr>
      </p:pic>
      <p:sp>
        <p:nvSpPr>
          <p:cNvPr id="5" name="TextBox 4"/>
          <p:cNvSpPr txBox="1"/>
          <p:nvPr/>
        </p:nvSpPr>
        <p:spPr>
          <a:xfrm>
            <a:off x="502119" y="332656"/>
            <a:ext cx="8146936" cy="938719"/>
          </a:xfrm>
          <a:prstGeom prst="rect">
            <a:avLst/>
          </a:prstGeom>
          <a:noFill/>
        </p:spPr>
        <p:txBody>
          <a:bodyPr wrap="square" rtlCol="0">
            <a:spAutoFit/>
          </a:bodyPr>
          <a:lstStyle/>
          <a:p>
            <a:pPr algn="ctr"/>
            <a:r>
              <a:rPr lang="en-GB" sz="5500" b="1" dirty="0">
                <a:solidFill>
                  <a:schemeClr val="bg1"/>
                </a:solidFill>
              </a:rPr>
              <a:t>Extended Team…</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1051938" y="21564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19244" y="343525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1" name="AutoShape 7"/>
          <p:cNvSpPr>
            <a:spLocks noChangeArrowheads="1"/>
          </p:cNvSpPr>
          <p:nvPr/>
        </p:nvSpPr>
        <p:spPr bwMode="auto">
          <a:xfrm rot="1263258">
            <a:off x="8317268" y="167961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3083629" y="15074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41116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5" name="AutoShape 7"/>
          <p:cNvSpPr>
            <a:spLocks noChangeArrowheads="1"/>
          </p:cNvSpPr>
          <p:nvPr/>
        </p:nvSpPr>
        <p:spPr bwMode="auto">
          <a:xfrm rot="1263258">
            <a:off x="6712624" y="204894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7" name="AutoShape 7"/>
          <p:cNvSpPr>
            <a:spLocks noChangeArrowheads="1"/>
          </p:cNvSpPr>
          <p:nvPr/>
        </p:nvSpPr>
        <p:spPr bwMode="auto">
          <a:xfrm rot="1263258">
            <a:off x="8189958" y="461304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8" name="AutoShape 7"/>
          <p:cNvSpPr>
            <a:spLocks noChangeArrowheads="1"/>
          </p:cNvSpPr>
          <p:nvPr/>
        </p:nvSpPr>
        <p:spPr bwMode="auto">
          <a:xfrm rot="1263258">
            <a:off x="8378387" y="14788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AutoShape 7"/>
          <p:cNvSpPr>
            <a:spLocks noChangeArrowheads="1"/>
          </p:cNvSpPr>
          <p:nvPr/>
        </p:nvSpPr>
        <p:spPr bwMode="auto">
          <a:xfrm rot="1263258">
            <a:off x="3902704" y="512661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4989844" y="616004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579145" y="2383923"/>
            <a:ext cx="231187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4" name="Rounded Rectangle 33"/>
          <p:cNvSpPr/>
          <p:nvPr/>
        </p:nvSpPr>
        <p:spPr>
          <a:xfrm>
            <a:off x="6185748" y="2383922"/>
            <a:ext cx="231187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5" name="Rounded Rectangle 34"/>
          <p:cNvSpPr/>
          <p:nvPr/>
        </p:nvSpPr>
        <p:spPr>
          <a:xfrm>
            <a:off x="3359451" y="2383923"/>
            <a:ext cx="231187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 name="TextBox 2"/>
          <p:cNvSpPr txBox="1"/>
          <p:nvPr/>
        </p:nvSpPr>
        <p:spPr>
          <a:xfrm>
            <a:off x="490420" y="4093910"/>
            <a:ext cx="2497858" cy="646331"/>
          </a:xfrm>
          <a:prstGeom prst="rect">
            <a:avLst/>
          </a:prstGeom>
          <a:noFill/>
        </p:spPr>
        <p:txBody>
          <a:bodyPr wrap="square" rtlCol="0">
            <a:spAutoFit/>
          </a:bodyPr>
          <a:lstStyle/>
          <a:p>
            <a:pPr algn="ctr"/>
            <a:r>
              <a:rPr lang="en-GB" dirty="0">
                <a:solidFill>
                  <a:schemeClr val="bg1"/>
                </a:solidFill>
              </a:rPr>
              <a:t>Miss Parsons</a:t>
            </a:r>
          </a:p>
          <a:p>
            <a:pPr algn="ctr"/>
            <a:r>
              <a:rPr lang="en-GB" dirty="0">
                <a:solidFill>
                  <a:schemeClr val="bg1"/>
                </a:solidFill>
              </a:rPr>
              <a:t>Federation SENCO</a:t>
            </a:r>
          </a:p>
        </p:txBody>
      </p:sp>
      <p:sp>
        <p:nvSpPr>
          <p:cNvPr id="36" name="TextBox 35"/>
          <p:cNvSpPr txBox="1"/>
          <p:nvPr/>
        </p:nvSpPr>
        <p:spPr>
          <a:xfrm>
            <a:off x="3189719" y="4148115"/>
            <a:ext cx="2497858" cy="646331"/>
          </a:xfrm>
          <a:prstGeom prst="rect">
            <a:avLst/>
          </a:prstGeom>
          <a:noFill/>
        </p:spPr>
        <p:txBody>
          <a:bodyPr wrap="square" rtlCol="0">
            <a:spAutoFit/>
          </a:bodyPr>
          <a:lstStyle/>
          <a:p>
            <a:pPr algn="ctr"/>
            <a:r>
              <a:rPr lang="en-GB" dirty="0">
                <a:solidFill>
                  <a:schemeClr val="bg1"/>
                </a:solidFill>
              </a:rPr>
              <a:t>Mrs Kirby</a:t>
            </a:r>
          </a:p>
          <a:p>
            <a:pPr algn="ctr"/>
            <a:r>
              <a:rPr lang="en-GB" dirty="0">
                <a:solidFill>
                  <a:schemeClr val="bg1"/>
                </a:solidFill>
              </a:rPr>
              <a:t>FSW</a:t>
            </a:r>
          </a:p>
        </p:txBody>
      </p:sp>
      <p:sp>
        <p:nvSpPr>
          <p:cNvPr id="43" name="TextBox 42"/>
          <p:cNvSpPr txBox="1"/>
          <p:nvPr/>
        </p:nvSpPr>
        <p:spPr>
          <a:xfrm>
            <a:off x="6200178" y="4148115"/>
            <a:ext cx="2497858" cy="646331"/>
          </a:xfrm>
          <a:prstGeom prst="rect">
            <a:avLst/>
          </a:prstGeom>
          <a:noFill/>
        </p:spPr>
        <p:txBody>
          <a:bodyPr wrap="square" rtlCol="0">
            <a:spAutoFit/>
          </a:bodyPr>
          <a:lstStyle/>
          <a:p>
            <a:pPr algn="ctr"/>
            <a:r>
              <a:rPr lang="en-GB" dirty="0">
                <a:solidFill>
                  <a:schemeClr val="bg1"/>
                </a:solidFill>
              </a:rPr>
              <a:t>Mrs Barratt</a:t>
            </a:r>
          </a:p>
          <a:p>
            <a:pPr algn="ctr"/>
            <a:r>
              <a:rPr lang="en-GB" dirty="0">
                <a:solidFill>
                  <a:schemeClr val="bg1"/>
                </a:solidFill>
              </a:rPr>
              <a:t>ELSA</a:t>
            </a:r>
          </a:p>
        </p:txBody>
      </p:sp>
      <p:pic>
        <p:nvPicPr>
          <p:cNvPr id="32" name="Picture 31">
            <a:extLst>
              <a:ext uri="{FF2B5EF4-FFF2-40B4-BE49-F238E27FC236}">
                <a16:creationId xmlns:a16="http://schemas.microsoft.com/office/drawing/2014/main" id="{66540E98-8CB4-4E4F-9064-5DC79EFD2C61}"/>
              </a:ext>
            </a:extLst>
          </p:cNvPr>
          <p:cNvPicPr>
            <a:picLocks noChangeAspect="1"/>
          </p:cNvPicPr>
          <p:nvPr/>
        </p:nvPicPr>
        <p:blipFill rotWithShape="1">
          <a:blip r:embed="rId4"/>
          <a:srcRect l="8390" t="7325" r="8853" b="7763"/>
          <a:stretch/>
        </p:blipFill>
        <p:spPr>
          <a:xfrm>
            <a:off x="1212926" y="2473189"/>
            <a:ext cx="1136056" cy="1609422"/>
          </a:xfrm>
          <a:prstGeom prst="rect">
            <a:avLst/>
          </a:prstGeom>
        </p:spPr>
      </p:pic>
      <p:pic>
        <p:nvPicPr>
          <p:cNvPr id="33" name="Picture 32">
            <a:extLst>
              <a:ext uri="{FF2B5EF4-FFF2-40B4-BE49-F238E27FC236}">
                <a16:creationId xmlns:a16="http://schemas.microsoft.com/office/drawing/2014/main" id="{6666F3B1-F6E1-4F93-928D-CA1B4FBFDC5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836" t="8962" r="5687" b="8327"/>
          <a:stretch/>
        </p:blipFill>
        <p:spPr>
          <a:xfrm>
            <a:off x="3939435" y="2514088"/>
            <a:ext cx="1184306" cy="1599466"/>
          </a:xfrm>
          <a:prstGeom prst="rect">
            <a:avLst/>
          </a:prstGeom>
        </p:spPr>
      </p:pic>
      <p:pic>
        <p:nvPicPr>
          <p:cNvPr id="37" name="Picture 36">
            <a:extLst>
              <a:ext uri="{FF2B5EF4-FFF2-40B4-BE49-F238E27FC236}">
                <a16:creationId xmlns:a16="http://schemas.microsoft.com/office/drawing/2014/main" id="{6A8E5D06-16CE-43A7-B9F3-0D570A6617FA}"/>
              </a:ext>
            </a:extLst>
          </p:cNvPr>
          <p:cNvPicPr/>
          <p:nvPr/>
        </p:nvPicPr>
        <p:blipFill rotWithShape="1">
          <a:blip r:embed="rId6">
            <a:extLst>
              <a:ext uri="{28A0092B-C50C-407E-A947-70E740481C1C}">
                <a14:useLocalDpi xmlns:a14="http://schemas.microsoft.com/office/drawing/2010/main" val="0"/>
              </a:ext>
            </a:extLst>
          </a:blip>
          <a:srcRect l="17154" t="17105" r="24753" b="29822"/>
          <a:stretch/>
        </p:blipFill>
        <p:spPr bwMode="auto">
          <a:xfrm>
            <a:off x="6739241" y="2510366"/>
            <a:ext cx="1299095" cy="160318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46046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461511" y="154527"/>
            <a:ext cx="8146936" cy="1785104"/>
          </a:xfrm>
          <a:prstGeom prst="rect">
            <a:avLst/>
          </a:prstGeom>
          <a:noFill/>
        </p:spPr>
        <p:txBody>
          <a:bodyPr wrap="square" rtlCol="0">
            <a:spAutoFit/>
          </a:bodyPr>
          <a:lstStyle/>
          <a:p>
            <a:pPr algn="ctr"/>
            <a:r>
              <a:rPr lang="en-GB" sz="5500" b="1" dirty="0">
                <a:solidFill>
                  <a:schemeClr val="bg1"/>
                </a:solidFill>
              </a:rPr>
              <a:t>A few highlights of the year to come…</a:t>
            </a:r>
          </a:p>
        </p:txBody>
      </p:sp>
      <p:sp>
        <p:nvSpPr>
          <p:cNvPr id="18" name="Rounded Rectangle 17"/>
          <p:cNvSpPr/>
          <p:nvPr/>
        </p:nvSpPr>
        <p:spPr>
          <a:xfrm>
            <a:off x="395536" y="2019017"/>
            <a:ext cx="2662263" cy="3639223"/>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0" name="Rounded Rectangle 19"/>
          <p:cNvSpPr/>
          <p:nvPr/>
        </p:nvSpPr>
        <p:spPr>
          <a:xfrm>
            <a:off x="3203848" y="1988840"/>
            <a:ext cx="2662263" cy="3669400"/>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1" name="Rounded Rectangle 20"/>
          <p:cNvSpPr/>
          <p:nvPr/>
        </p:nvSpPr>
        <p:spPr>
          <a:xfrm>
            <a:off x="6012160" y="1988840"/>
            <a:ext cx="2662263" cy="3669400"/>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 name="Content Placeholder 2"/>
          <p:cNvSpPr>
            <a:spLocks noGrp="1"/>
          </p:cNvSpPr>
          <p:nvPr>
            <p:ph idx="1"/>
          </p:nvPr>
        </p:nvSpPr>
        <p:spPr>
          <a:xfrm>
            <a:off x="372749" y="2337199"/>
            <a:ext cx="2749390" cy="4126273"/>
          </a:xfrm>
        </p:spPr>
        <p:txBody>
          <a:bodyPr>
            <a:normAutofit/>
          </a:bodyPr>
          <a:lstStyle/>
          <a:p>
            <a:pPr marL="0" indent="0" algn="ctr">
              <a:buNone/>
            </a:pPr>
            <a:r>
              <a:rPr lang="en-GB" sz="1800" b="1" u="sng" dirty="0">
                <a:solidFill>
                  <a:schemeClr val="bg1"/>
                </a:solidFill>
                <a:effectLst>
                  <a:outerShdw blurRad="38100" dist="38100" dir="2700000" algn="tl">
                    <a:srgbClr val="000000">
                      <a:alpha val="43137"/>
                    </a:srgbClr>
                  </a:outerShdw>
                </a:effectLst>
              </a:rPr>
              <a:t>Autumn</a:t>
            </a:r>
          </a:p>
          <a:p>
            <a:pPr>
              <a:buFontTx/>
              <a:buChar char="-"/>
            </a:pPr>
            <a:r>
              <a:rPr lang="en-GB" sz="1800" dirty="0">
                <a:solidFill>
                  <a:schemeClr val="bg1"/>
                </a:solidFill>
                <a:effectLst>
                  <a:outerShdw blurRad="38100" dist="38100" dir="2700000" algn="tl">
                    <a:srgbClr val="000000">
                      <a:alpha val="43137"/>
                    </a:srgbClr>
                  </a:outerShdw>
                </a:effectLst>
              </a:rPr>
              <a:t>Greek Creative Day</a:t>
            </a:r>
          </a:p>
          <a:p>
            <a:pPr>
              <a:buFontTx/>
              <a:buChar char="-"/>
            </a:pPr>
            <a:r>
              <a:rPr lang="en-GB" sz="1800" dirty="0">
                <a:solidFill>
                  <a:schemeClr val="bg1"/>
                </a:solidFill>
                <a:effectLst>
                  <a:outerShdw blurRad="38100" dist="38100" dir="2700000" algn="tl">
                    <a:srgbClr val="000000">
                      <a:alpha val="43137"/>
                    </a:srgbClr>
                  </a:outerShdw>
                </a:effectLst>
              </a:rPr>
              <a:t>Greek salads DT projects</a:t>
            </a:r>
          </a:p>
          <a:p>
            <a:pPr>
              <a:buFontTx/>
              <a:buChar char="-"/>
            </a:pPr>
            <a:r>
              <a:rPr lang="en-GB" sz="1800" dirty="0">
                <a:solidFill>
                  <a:schemeClr val="bg1"/>
                </a:solidFill>
                <a:effectLst>
                  <a:outerShdw blurRad="38100" dist="38100" dir="2700000" algn="tl">
                    <a:srgbClr val="000000">
                      <a:alpha val="43137"/>
                    </a:srgbClr>
                  </a:outerShdw>
                </a:effectLst>
              </a:rPr>
              <a:t>4CR Radio Show</a:t>
            </a:r>
          </a:p>
          <a:p>
            <a:pPr>
              <a:buFontTx/>
              <a:buChar char="-"/>
            </a:pPr>
            <a:r>
              <a:rPr lang="en-GB" sz="1800" dirty="0">
                <a:solidFill>
                  <a:schemeClr val="bg1"/>
                </a:solidFill>
                <a:effectLst>
                  <a:outerShdw blurRad="38100" dist="38100" dir="2700000" algn="tl">
                    <a:srgbClr val="000000">
                      <a:alpha val="43137"/>
                    </a:srgbClr>
                  </a:outerShdw>
                </a:effectLst>
              </a:rPr>
              <a:t>4RF Class Assembly</a:t>
            </a:r>
          </a:p>
          <a:p>
            <a:pPr>
              <a:buFontTx/>
              <a:buChar char="-"/>
            </a:pPr>
            <a:r>
              <a:rPr lang="en-GB" sz="1800" dirty="0">
                <a:solidFill>
                  <a:schemeClr val="bg1"/>
                </a:solidFill>
                <a:effectLst>
                  <a:outerShdw blurRad="38100" dist="38100" dir="2700000" algn="tl">
                    <a:srgbClr val="000000">
                      <a:alpha val="43137"/>
                    </a:srgbClr>
                  </a:outerShdw>
                </a:effectLst>
              </a:rPr>
              <a:t>Christmas Fun!</a:t>
            </a:r>
          </a:p>
          <a:p>
            <a:pPr>
              <a:buFontTx/>
              <a:buChar char="-"/>
            </a:pPr>
            <a:endParaRPr lang="en-GB" sz="1800" dirty="0">
              <a:solidFill>
                <a:schemeClr val="bg1"/>
              </a:solidFill>
            </a:endParaRPr>
          </a:p>
          <a:p>
            <a:pPr>
              <a:buFontTx/>
              <a:buChar char="-"/>
            </a:pPr>
            <a:endParaRPr lang="en-GB" sz="1800" dirty="0">
              <a:solidFill>
                <a:schemeClr val="bg1"/>
              </a:solidFill>
              <a:effectLst/>
            </a:endParaRPr>
          </a:p>
          <a:p>
            <a:pPr>
              <a:buFontTx/>
              <a:buChar char="-"/>
            </a:pPr>
            <a:endParaRPr lang="en-GB" sz="1800" dirty="0">
              <a:solidFill>
                <a:schemeClr val="bg1"/>
              </a:solidFill>
            </a:endParaRPr>
          </a:p>
          <a:p>
            <a:pPr>
              <a:buFontTx/>
              <a:buChar char="-"/>
            </a:pPr>
            <a:endParaRPr lang="en-GB" sz="1800" dirty="0">
              <a:solidFill>
                <a:schemeClr val="bg1"/>
              </a:solidFill>
              <a:effectLst/>
            </a:endParaRPr>
          </a:p>
          <a:p>
            <a:pPr marL="0" indent="0">
              <a:buNone/>
            </a:pPr>
            <a:endParaRPr lang="en-GB" sz="1800" dirty="0">
              <a:solidFill>
                <a:schemeClr val="bg1"/>
              </a:solidFill>
              <a:effectLst/>
            </a:endParaRPr>
          </a:p>
        </p:txBody>
      </p:sp>
      <p:sp>
        <p:nvSpPr>
          <p:cNvPr id="4" name="Content Placeholder 2"/>
          <p:cNvSpPr txBox="1">
            <a:spLocks/>
          </p:cNvSpPr>
          <p:nvPr/>
        </p:nvSpPr>
        <p:spPr>
          <a:xfrm>
            <a:off x="6083913" y="1980634"/>
            <a:ext cx="2590510" cy="376204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Font typeface="Arial" panose="020B0604020202020204" pitchFamily="34" charset="0"/>
              <a:buNone/>
            </a:pPr>
            <a:r>
              <a:rPr lang="en-GB" sz="1800" b="1" u="sng" dirty="0">
                <a:solidFill>
                  <a:schemeClr val="bg1"/>
                </a:solidFill>
                <a:effectLst>
                  <a:outerShdw blurRad="38100" dist="38100" dir="2700000" algn="tl">
                    <a:srgbClr val="000000">
                      <a:alpha val="43137"/>
                    </a:srgbClr>
                  </a:outerShdw>
                </a:effectLst>
              </a:rPr>
              <a:t>Summer</a:t>
            </a:r>
          </a:p>
          <a:p>
            <a:pPr>
              <a:buFontTx/>
              <a:buChar char="-"/>
            </a:pPr>
            <a:r>
              <a:rPr lang="en-GB" sz="1800" dirty="0" err="1">
                <a:solidFill>
                  <a:schemeClr val="bg1"/>
                </a:solidFill>
                <a:effectLst>
                  <a:outerShdw blurRad="38100" dist="38100" dir="2700000" algn="tl">
                    <a:srgbClr val="000000">
                      <a:alpha val="43137"/>
                    </a:srgbClr>
                  </a:outerShdw>
                </a:effectLst>
              </a:rPr>
              <a:t>Ufton</a:t>
            </a:r>
            <a:r>
              <a:rPr lang="en-GB" sz="1800" dirty="0">
                <a:solidFill>
                  <a:schemeClr val="bg1"/>
                </a:solidFill>
                <a:effectLst>
                  <a:outerShdw blurRad="38100" dist="38100" dir="2700000" algn="tl">
                    <a:srgbClr val="000000">
                      <a:alpha val="43137"/>
                    </a:srgbClr>
                  </a:outerShdw>
                </a:effectLst>
              </a:rPr>
              <a:t> Court Residential</a:t>
            </a:r>
          </a:p>
          <a:p>
            <a:pPr>
              <a:buFontTx/>
              <a:buChar char="-"/>
            </a:pPr>
            <a:r>
              <a:rPr lang="en-GB" sz="1800" dirty="0">
                <a:solidFill>
                  <a:schemeClr val="bg1"/>
                </a:solidFill>
                <a:effectLst>
                  <a:outerShdw blurRad="38100" dist="38100" dir="2700000" algn="tl">
                    <a:srgbClr val="000000">
                      <a:alpha val="43137"/>
                    </a:srgbClr>
                  </a:outerShdw>
                </a:effectLst>
              </a:rPr>
              <a:t>4RF Radio Show</a:t>
            </a:r>
          </a:p>
          <a:p>
            <a:pPr>
              <a:buFontTx/>
              <a:buChar char="-"/>
            </a:pPr>
            <a:r>
              <a:rPr lang="en-GB" sz="1800" dirty="0">
                <a:solidFill>
                  <a:schemeClr val="bg1"/>
                </a:solidFill>
                <a:effectLst>
                  <a:outerShdw blurRad="38100" dist="38100" dir="2700000" algn="tl">
                    <a:srgbClr val="000000">
                      <a:alpha val="43137"/>
                    </a:srgbClr>
                  </a:outerShdw>
                </a:effectLst>
              </a:rPr>
              <a:t>4MA Class Assembly</a:t>
            </a:r>
          </a:p>
          <a:p>
            <a:pPr>
              <a:buFontTx/>
              <a:buChar char="-"/>
            </a:pPr>
            <a:r>
              <a:rPr lang="en-GB" sz="1800" dirty="0">
                <a:solidFill>
                  <a:schemeClr val="bg1"/>
                </a:solidFill>
                <a:effectLst>
                  <a:outerShdw blurRad="38100" dist="38100" dir="2700000" algn="tl">
                    <a:srgbClr val="000000">
                      <a:alpha val="43137"/>
                    </a:srgbClr>
                  </a:outerShdw>
                </a:effectLst>
              </a:rPr>
              <a:t>DT Warning systems Project</a:t>
            </a:r>
          </a:p>
          <a:p>
            <a:pPr>
              <a:buFontTx/>
              <a:buChar char="-"/>
            </a:pPr>
            <a:r>
              <a:rPr lang="en-GB" sz="1800" dirty="0">
                <a:solidFill>
                  <a:schemeClr val="bg1"/>
                </a:solidFill>
                <a:effectLst>
                  <a:outerShdw blurRad="38100" dist="38100" dir="2700000" algn="tl">
                    <a:srgbClr val="000000">
                      <a:alpha val="43137"/>
                    </a:srgbClr>
                  </a:outerShdw>
                </a:effectLst>
              </a:rPr>
              <a:t>Multiplication Tables Check (MTC)</a:t>
            </a:r>
          </a:p>
          <a:p>
            <a:pPr>
              <a:buFontTx/>
              <a:buChar char="-"/>
            </a:pPr>
            <a:endParaRPr lang="en-GB" sz="1800" dirty="0">
              <a:solidFill>
                <a:schemeClr val="bg1"/>
              </a:solidFill>
              <a:effectLst>
                <a:outerShdw blurRad="38100" dist="38100" dir="2700000" algn="tl" rotWithShape="0">
                  <a:srgbClr val="000000">
                    <a:alpha val="43137"/>
                  </a:srgbClr>
                </a:outerShdw>
              </a:effectLst>
            </a:endParaRPr>
          </a:p>
        </p:txBody>
      </p:sp>
      <p:sp>
        <p:nvSpPr>
          <p:cNvPr id="5" name="Content Placeholder 2"/>
          <p:cNvSpPr txBox="1">
            <a:spLocks/>
          </p:cNvSpPr>
          <p:nvPr/>
        </p:nvSpPr>
        <p:spPr>
          <a:xfrm>
            <a:off x="3275855" y="2043223"/>
            <a:ext cx="2641509" cy="414389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Font typeface="Arial" panose="020B0604020202020204" pitchFamily="34" charset="0"/>
              <a:buNone/>
            </a:pPr>
            <a:r>
              <a:rPr lang="en-GB" sz="1800" b="1" u="sng" dirty="0">
                <a:solidFill>
                  <a:schemeClr val="bg1"/>
                </a:solidFill>
                <a:effectLst>
                  <a:outerShdw blurRad="38100" dist="38100" dir="2700000" algn="tl">
                    <a:srgbClr val="000000">
                      <a:alpha val="43137"/>
                    </a:srgbClr>
                  </a:outerShdw>
                </a:effectLst>
              </a:rPr>
              <a:t>Spring</a:t>
            </a:r>
          </a:p>
          <a:p>
            <a:pPr>
              <a:buFontTx/>
              <a:buChar char="-"/>
            </a:pPr>
            <a:r>
              <a:rPr lang="en-GB" sz="1800" dirty="0">
                <a:solidFill>
                  <a:schemeClr val="bg1"/>
                </a:solidFill>
                <a:effectLst>
                  <a:outerShdw blurRad="38100" dist="38100" dir="2700000" algn="tl">
                    <a:srgbClr val="000000">
                      <a:alpha val="43137"/>
                    </a:srgbClr>
                  </a:outerShdw>
                </a:effectLst>
              </a:rPr>
              <a:t>4MA Radio Show</a:t>
            </a:r>
          </a:p>
          <a:p>
            <a:pPr>
              <a:buFontTx/>
              <a:buChar char="-"/>
            </a:pPr>
            <a:r>
              <a:rPr lang="en-GB" sz="1800" dirty="0">
                <a:solidFill>
                  <a:schemeClr val="bg1"/>
                </a:solidFill>
                <a:effectLst>
                  <a:outerShdw blurRad="38100" dist="38100" dir="2700000" algn="tl">
                    <a:srgbClr val="000000">
                      <a:alpha val="43137"/>
                    </a:srgbClr>
                  </a:outerShdw>
                </a:effectLst>
              </a:rPr>
              <a:t>4CR Class Assembly</a:t>
            </a:r>
          </a:p>
          <a:p>
            <a:pPr>
              <a:buFontTx/>
              <a:buChar char="-"/>
            </a:pPr>
            <a:r>
              <a:rPr lang="en-GB" sz="1800" dirty="0">
                <a:solidFill>
                  <a:schemeClr val="bg1"/>
                </a:solidFill>
                <a:effectLst>
                  <a:outerShdw blurRad="38100" dist="38100" dir="2700000" algn="tl">
                    <a:srgbClr val="000000">
                      <a:alpha val="43137"/>
                    </a:srgbClr>
                  </a:outerShdw>
                </a:effectLst>
              </a:rPr>
              <a:t>Sewing DT project</a:t>
            </a:r>
          </a:p>
          <a:p>
            <a:pPr>
              <a:buFontTx/>
              <a:buChar char="-"/>
            </a:pPr>
            <a:r>
              <a:rPr lang="en-GB" sz="1800" dirty="0">
                <a:solidFill>
                  <a:schemeClr val="bg1"/>
                </a:solidFill>
                <a:effectLst>
                  <a:outerShdw blurRad="38100" dist="38100" dir="2700000" algn="tl">
                    <a:srgbClr val="000000">
                      <a:alpha val="43137"/>
                    </a:srgbClr>
                  </a:outerShdw>
                </a:effectLst>
              </a:rPr>
              <a:t>Selbourne River trip</a:t>
            </a:r>
          </a:p>
          <a:p>
            <a:pPr>
              <a:buFontTx/>
              <a:buChar char="-"/>
            </a:pPr>
            <a:r>
              <a:rPr lang="en-GB" sz="1800" dirty="0">
                <a:solidFill>
                  <a:schemeClr val="bg1"/>
                </a:solidFill>
                <a:effectLst>
                  <a:outerShdw blurRad="38100" dist="38100" dir="2700000" algn="tl">
                    <a:srgbClr val="000000">
                      <a:alpha val="43137"/>
                    </a:srgbClr>
                  </a:outerShdw>
                </a:effectLst>
              </a:rPr>
              <a:t>Hampshire Music Service  Workshop</a:t>
            </a:r>
          </a:p>
        </p:txBody>
      </p:sp>
      <p:sp>
        <p:nvSpPr>
          <p:cNvPr id="8" name="AutoShape 7"/>
          <p:cNvSpPr>
            <a:spLocks noChangeArrowheads="1"/>
          </p:cNvSpPr>
          <p:nvPr/>
        </p:nvSpPr>
        <p:spPr bwMode="auto">
          <a:xfrm rot="1263258">
            <a:off x="194306" y="20621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9" name="AutoShape 7"/>
          <p:cNvSpPr>
            <a:spLocks noChangeArrowheads="1"/>
          </p:cNvSpPr>
          <p:nvPr/>
        </p:nvSpPr>
        <p:spPr bwMode="auto">
          <a:xfrm rot="1263258">
            <a:off x="2840388" y="652909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 name="AutoShape 7"/>
          <p:cNvSpPr>
            <a:spLocks noChangeArrowheads="1"/>
          </p:cNvSpPr>
          <p:nvPr/>
        </p:nvSpPr>
        <p:spPr bwMode="auto">
          <a:xfrm rot="1263258">
            <a:off x="8519097" y="181219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1" name="AutoShape 7"/>
          <p:cNvSpPr>
            <a:spLocks noChangeArrowheads="1"/>
          </p:cNvSpPr>
          <p:nvPr/>
        </p:nvSpPr>
        <p:spPr bwMode="auto">
          <a:xfrm rot="1263258">
            <a:off x="99163" y="1900575"/>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2" name="AutoShape 7"/>
          <p:cNvSpPr>
            <a:spLocks noChangeArrowheads="1"/>
          </p:cNvSpPr>
          <p:nvPr/>
        </p:nvSpPr>
        <p:spPr bwMode="auto">
          <a:xfrm rot="1263258">
            <a:off x="7993141" y="6448362"/>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AutoShape 7"/>
          <p:cNvSpPr>
            <a:spLocks noChangeArrowheads="1"/>
          </p:cNvSpPr>
          <p:nvPr/>
        </p:nvSpPr>
        <p:spPr bwMode="auto">
          <a:xfrm rot="1263258">
            <a:off x="8486648" y="389257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5" name="AutoShape 7"/>
          <p:cNvSpPr>
            <a:spLocks noChangeArrowheads="1"/>
          </p:cNvSpPr>
          <p:nvPr/>
        </p:nvSpPr>
        <p:spPr bwMode="auto">
          <a:xfrm rot="1263258">
            <a:off x="8501474" y="4615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5244482" y="610224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32899" y="601131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9" name="Rounded Rectangle 18"/>
          <p:cNvSpPr/>
          <p:nvPr/>
        </p:nvSpPr>
        <p:spPr>
          <a:xfrm>
            <a:off x="385566" y="5828365"/>
            <a:ext cx="8362898" cy="721834"/>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3" name="Content Placeholder 2"/>
          <p:cNvSpPr txBox="1">
            <a:spLocks/>
          </p:cNvSpPr>
          <p:nvPr/>
        </p:nvSpPr>
        <p:spPr>
          <a:xfrm>
            <a:off x="467544" y="6025004"/>
            <a:ext cx="8140020" cy="35632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Font typeface="Arial" panose="020B0604020202020204" pitchFamily="34" charset="0"/>
              <a:buNone/>
            </a:pPr>
            <a:r>
              <a:rPr lang="en-GB" sz="1800" dirty="0">
                <a:solidFill>
                  <a:schemeClr val="bg1"/>
                </a:solidFill>
                <a:effectLst>
                  <a:outerShdw blurRad="38100" dist="38100" dir="2700000" algn="tl">
                    <a:srgbClr val="000000">
                      <a:alpha val="43137"/>
                    </a:srgbClr>
                  </a:outerShdw>
                </a:effectLst>
              </a:rPr>
              <a:t>Remember to check Miss Redman’s weekly newsletter for upcoming dates and events! </a:t>
            </a:r>
          </a:p>
        </p:txBody>
      </p:sp>
    </p:spTree>
    <p:extLst>
      <p:ext uri="{BB962C8B-B14F-4D97-AF65-F5344CB8AC3E}">
        <p14:creationId xmlns:p14="http://schemas.microsoft.com/office/powerpoint/2010/main" val="336074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621770" y="1988840"/>
            <a:ext cx="7879422" cy="4256027"/>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p:cNvSpPr txBox="1"/>
          <p:nvPr/>
        </p:nvSpPr>
        <p:spPr>
          <a:xfrm>
            <a:off x="515215" y="325235"/>
            <a:ext cx="8015213" cy="1631216"/>
          </a:xfrm>
          <a:prstGeom prst="rect">
            <a:avLst/>
          </a:prstGeom>
          <a:noFill/>
        </p:spPr>
        <p:txBody>
          <a:bodyPr wrap="square" rtlCol="0">
            <a:spAutoFit/>
          </a:bodyPr>
          <a:lstStyle/>
          <a:p>
            <a:pPr algn="ctr"/>
            <a:r>
              <a:rPr lang="en-GB" sz="5000" b="1" dirty="0">
                <a:solidFill>
                  <a:schemeClr val="bg1"/>
                </a:solidFill>
              </a:rPr>
              <a:t>Exciting opportunities and responsibilities …</a:t>
            </a:r>
          </a:p>
        </p:txBody>
      </p:sp>
      <p:sp>
        <p:nvSpPr>
          <p:cNvPr id="8" name="Content Placeholder 7"/>
          <p:cNvSpPr>
            <a:spLocks noGrp="1"/>
          </p:cNvSpPr>
          <p:nvPr>
            <p:ph idx="1"/>
          </p:nvPr>
        </p:nvSpPr>
        <p:spPr>
          <a:xfrm>
            <a:off x="557342" y="2313579"/>
            <a:ext cx="7123421" cy="3695136"/>
          </a:xfrm>
        </p:spPr>
        <p:txBody>
          <a:bodyPr>
            <a:normAutofit fontScale="92500" lnSpcReduction="10000"/>
          </a:bodyPr>
          <a:lstStyle/>
          <a:p>
            <a:pPr>
              <a:buFont typeface="Wingdings" panose="05000000000000000000" pitchFamily="2" charset="2"/>
              <a:buChar char="Ø"/>
            </a:pPr>
            <a:r>
              <a:rPr lang="en-GB" sz="3600" b="1" dirty="0">
                <a:solidFill>
                  <a:schemeClr val="bg1"/>
                </a:solidFill>
              </a:rPr>
              <a:t>School Councillor</a:t>
            </a:r>
          </a:p>
          <a:p>
            <a:pPr>
              <a:buFont typeface="Wingdings" panose="05000000000000000000" pitchFamily="2" charset="2"/>
              <a:buChar char="Ø"/>
            </a:pPr>
            <a:r>
              <a:rPr lang="en-GB" sz="3600" b="1" dirty="0">
                <a:solidFill>
                  <a:schemeClr val="bg1"/>
                </a:solidFill>
              </a:rPr>
              <a:t>Eco Committee Representatives</a:t>
            </a:r>
          </a:p>
          <a:p>
            <a:pPr>
              <a:buFont typeface="Wingdings" panose="05000000000000000000" pitchFamily="2" charset="2"/>
              <a:buChar char="Ø"/>
            </a:pPr>
            <a:r>
              <a:rPr lang="en-GB" sz="3600" b="1" dirty="0">
                <a:solidFill>
                  <a:schemeClr val="bg1"/>
                </a:solidFill>
              </a:rPr>
              <a:t>Lunchtime Monitors</a:t>
            </a:r>
          </a:p>
          <a:p>
            <a:pPr>
              <a:buFont typeface="Wingdings" panose="05000000000000000000" pitchFamily="2" charset="2"/>
              <a:buChar char="Ø"/>
            </a:pPr>
            <a:r>
              <a:rPr lang="en-GB" sz="3600" b="1" dirty="0">
                <a:solidFill>
                  <a:schemeClr val="bg1"/>
                </a:solidFill>
              </a:rPr>
              <a:t>Lunchtime Green Team</a:t>
            </a:r>
          </a:p>
          <a:p>
            <a:pPr>
              <a:buFont typeface="Wingdings" panose="05000000000000000000" pitchFamily="2" charset="2"/>
              <a:buChar char="Ø"/>
            </a:pPr>
            <a:r>
              <a:rPr lang="en-GB" sz="3600" b="1" dirty="0">
                <a:solidFill>
                  <a:schemeClr val="bg1"/>
                </a:solidFill>
              </a:rPr>
              <a:t>Playground Equipment</a:t>
            </a:r>
          </a:p>
          <a:p>
            <a:pPr>
              <a:buFont typeface="Wingdings" panose="05000000000000000000" pitchFamily="2" charset="2"/>
              <a:buChar char="Ø"/>
            </a:pPr>
            <a:r>
              <a:rPr lang="en-GB" sz="3600" b="1" dirty="0">
                <a:solidFill>
                  <a:schemeClr val="bg1"/>
                </a:solidFill>
              </a:rPr>
              <a:t>Class Monitors</a:t>
            </a:r>
          </a:p>
        </p:txBody>
      </p:sp>
      <p:sp>
        <p:nvSpPr>
          <p:cNvPr id="9" name="AutoShape 7"/>
          <p:cNvSpPr>
            <a:spLocks noChangeArrowheads="1"/>
          </p:cNvSpPr>
          <p:nvPr/>
        </p:nvSpPr>
        <p:spPr bwMode="auto">
          <a:xfrm rot="1263258">
            <a:off x="454569" y="38433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 name="AutoShape 7"/>
          <p:cNvSpPr>
            <a:spLocks noChangeArrowheads="1"/>
          </p:cNvSpPr>
          <p:nvPr/>
        </p:nvSpPr>
        <p:spPr bwMode="auto">
          <a:xfrm rot="1263258">
            <a:off x="4377418" y="576668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1" name="AutoShape 7"/>
          <p:cNvSpPr>
            <a:spLocks noChangeArrowheads="1"/>
          </p:cNvSpPr>
          <p:nvPr/>
        </p:nvSpPr>
        <p:spPr bwMode="auto">
          <a:xfrm rot="1263258">
            <a:off x="8461350" y="150401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2" name="AutoShape 7"/>
          <p:cNvSpPr>
            <a:spLocks noChangeArrowheads="1"/>
          </p:cNvSpPr>
          <p:nvPr/>
        </p:nvSpPr>
        <p:spPr bwMode="auto">
          <a:xfrm rot="1263258">
            <a:off x="355399" y="164363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3" name="AutoShape 7"/>
          <p:cNvSpPr>
            <a:spLocks noChangeArrowheads="1"/>
          </p:cNvSpPr>
          <p:nvPr/>
        </p:nvSpPr>
        <p:spPr bwMode="auto">
          <a:xfrm rot="1263258">
            <a:off x="6534094" y="529600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AutoShape 7"/>
          <p:cNvSpPr>
            <a:spLocks noChangeArrowheads="1"/>
          </p:cNvSpPr>
          <p:nvPr/>
        </p:nvSpPr>
        <p:spPr bwMode="auto">
          <a:xfrm rot="1263258">
            <a:off x="5542499" y="147595"/>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5" name="AutoShape 7"/>
          <p:cNvSpPr>
            <a:spLocks noChangeArrowheads="1"/>
          </p:cNvSpPr>
          <p:nvPr/>
        </p:nvSpPr>
        <p:spPr bwMode="auto">
          <a:xfrm rot="1263258">
            <a:off x="7611625" y="592181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6583094" y="2189307"/>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4536218" y="6197456"/>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606227" y="181845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3966" y="5256398"/>
            <a:ext cx="832215" cy="832215"/>
          </a:xfrm>
          <a:prstGeom prst="rect">
            <a:avLst/>
          </a:prstGeom>
        </p:spPr>
      </p:pic>
      <p:sp>
        <p:nvSpPr>
          <p:cNvPr id="3" name="TextBox 2">
            <a:extLst>
              <a:ext uri="{FF2B5EF4-FFF2-40B4-BE49-F238E27FC236}">
                <a16:creationId xmlns:a16="http://schemas.microsoft.com/office/drawing/2014/main" id="{AD81ED21-9B11-416B-AB1E-DE52322391A6}"/>
              </a:ext>
            </a:extLst>
          </p:cNvPr>
          <p:cNvSpPr txBox="1"/>
          <p:nvPr/>
        </p:nvSpPr>
        <p:spPr>
          <a:xfrm>
            <a:off x="5789192" y="3472807"/>
            <a:ext cx="3007280" cy="1754326"/>
          </a:xfrm>
          <a:prstGeom prst="rect">
            <a:avLst/>
          </a:prstGeom>
          <a:noFill/>
          <a:ln>
            <a:solidFill>
              <a:srgbClr val="FF0000"/>
            </a:solidFill>
          </a:ln>
        </p:spPr>
        <p:txBody>
          <a:bodyPr wrap="square" rtlCol="0">
            <a:spAutoFit/>
          </a:bodyPr>
          <a:lstStyle/>
          <a:p>
            <a:pPr algn="ctr"/>
            <a:r>
              <a:rPr lang="en-GB" b="1" dirty="0">
                <a:solidFill>
                  <a:schemeClr val="bg1"/>
                </a:solidFill>
              </a:rPr>
              <a:t>Responsibility Assembly: </a:t>
            </a:r>
            <a:r>
              <a:rPr lang="en-GB" dirty="0">
                <a:solidFill>
                  <a:schemeClr val="bg1"/>
                </a:solidFill>
              </a:rPr>
              <a:t>9</a:t>
            </a:r>
            <a:r>
              <a:rPr lang="en-GB" baseline="30000" dirty="0">
                <a:solidFill>
                  <a:schemeClr val="bg1"/>
                </a:solidFill>
              </a:rPr>
              <a:t>th</a:t>
            </a:r>
            <a:r>
              <a:rPr lang="en-GB" b="1" dirty="0">
                <a:solidFill>
                  <a:schemeClr val="bg1"/>
                </a:solidFill>
              </a:rPr>
              <a:t> </a:t>
            </a:r>
            <a:r>
              <a:rPr lang="en-GB" dirty="0">
                <a:solidFill>
                  <a:schemeClr val="bg1"/>
                </a:solidFill>
              </a:rPr>
              <a:t>September</a:t>
            </a:r>
          </a:p>
          <a:p>
            <a:pPr algn="ctr"/>
            <a:r>
              <a:rPr lang="en-GB" b="1" dirty="0">
                <a:solidFill>
                  <a:schemeClr val="bg1"/>
                </a:solidFill>
              </a:rPr>
              <a:t>Applications Deadline:</a:t>
            </a:r>
          </a:p>
          <a:p>
            <a:pPr algn="ctr"/>
            <a:r>
              <a:rPr lang="en-GB" dirty="0">
                <a:solidFill>
                  <a:schemeClr val="bg1"/>
                </a:solidFill>
              </a:rPr>
              <a:t>22</a:t>
            </a:r>
            <a:r>
              <a:rPr lang="en-GB" baseline="30000" dirty="0">
                <a:solidFill>
                  <a:schemeClr val="bg1"/>
                </a:solidFill>
              </a:rPr>
              <a:t>nd</a:t>
            </a:r>
            <a:r>
              <a:rPr lang="en-GB" dirty="0">
                <a:solidFill>
                  <a:schemeClr val="bg1"/>
                </a:solidFill>
              </a:rPr>
              <a:t> September</a:t>
            </a:r>
          </a:p>
          <a:p>
            <a:pPr algn="ctr"/>
            <a:r>
              <a:rPr lang="en-GB" b="1" dirty="0">
                <a:solidFill>
                  <a:schemeClr val="bg1"/>
                </a:solidFill>
              </a:rPr>
              <a:t>Appointments:</a:t>
            </a:r>
          </a:p>
          <a:p>
            <a:pPr algn="ctr"/>
            <a:r>
              <a:rPr lang="en-GB" dirty="0">
                <a:solidFill>
                  <a:schemeClr val="bg1"/>
                </a:solidFill>
              </a:rPr>
              <a:t>26</a:t>
            </a:r>
            <a:r>
              <a:rPr lang="en-GB" baseline="30000" dirty="0">
                <a:solidFill>
                  <a:schemeClr val="bg1"/>
                </a:solidFill>
              </a:rPr>
              <a:t>th</a:t>
            </a:r>
            <a:r>
              <a:rPr lang="en-GB" dirty="0">
                <a:solidFill>
                  <a:schemeClr val="bg1"/>
                </a:solidFill>
              </a:rPr>
              <a:t> September</a:t>
            </a:r>
          </a:p>
        </p:txBody>
      </p:sp>
    </p:spTree>
    <p:extLst>
      <p:ext uri="{BB962C8B-B14F-4D97-AF65-F5344CB8AC3E}">
        <p14:creationId xmlns:p14="http://schemas.microsoft.com/office/powerpoint/2010/main" val="2029343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ounded Rectangle 34"/>
          <p:cNvSpPr/>
          <p:nvPr/>
        </p:nvSpPr>
        <p:spPr>
          <a:xfrm>
            <a:off x="139864" y="1095523"/>
            <a:ext cx="8818707" cy="377216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6" name="Content Placeholder 2"/>
          <p:cNvSpPr txBox="1">
            <a:spLocks/>
          </p:cNvSpPr>
          <p:nvPr/>
        </p:nvSpPr>
        <p:spPr>
          <a:xfrm>
            <a:off x="457469" y="1071383"/>
            <a:ext cx="8501102" cy="3796305"/>
          </a:xfrm>
          <a:prstGeom prst="rect">
            <a:avLst/>
          </a:prstGeom>
        </p:spPr>
        <p:txBody>
          <a:bodyPr vert="horz" lIns="91440" tIns="45720" rIns="91440" bIns="45720" rtlCol="0">
            <a:normAutofit lnSpcReduction="10000"/>
          </a:bodyPr>
          <a:lstStyle>
            <a:lvl1pPr marL="0" indent="0" algn="ctr" defTabSz="914400" rtl="0" eaLnBrk="1" latinLnBrk="0" hangingPunct="1">
              <a:lnSpc>
                <a:spcPct val="120000"/>
              </a:lnSpc>
              <a:spcBef>
                <a:spcPts val="1000"/>
              </a:spcBef>
              <a:buFont typeface="Arial" panose="020B0604020202020204" pitchFamily="34" charset="0"/>
              <a:buNone/>
              <a:defRPr sz="2400" kern="1200">
                <a:solidFill>
                  <a:schemeClr val="tx1"/>
                </a:solidFill>
                <a:effectLst>
                  <a:outerShdw blurRad="50800" dist="38100" dir="2700000" algn="tl" rotWithShape="0">
                    <a:srgbClr val="000000">
                      <a:alpha val="48000"/>
                    </a:srgbClr>
                  </a:outerShdw>
                </a:effectLst>
                <a:latin typeface="+mn-lt"/>
                <a:ea typeface="+mn-ea"/>
                <a:cs typeface="+mn-cs"/>
              </a:defRPr>
            </a:lvl1pPr>
            <a:lvl2pPr marL="457200" indent="0" algn="ctr" defTabSz="914400" rtl="0" eaLnBrk="1" latinLnBrk="0" hangingPunct="1">
              <a:lnSpc>
                <a:spcPct val="120000"/>
              </a:lnSpc>
              <a:spcBef>
                <a:spcPts val="500"/>
              </a:spcBef>
              <a:buFont typeface="Arial" panose="020B0604020202020204" pitchFamily="34" charset="0"/>
              <a:buNone/>
              <a:defRPr sz="2000" kern="1200">
                <a:solidFill>
                  <a:schemeClr val="tx1"/>
                </a:solidFill>
                <a:effectLst>
                  <a:outerShdw blurRad="50800" dist="38100" dir="2700000" algn="tl" rotWithShape="0">
                    <a:srgbClr val="000000">
                      <a:alpha val="48000"/>
                    </a:srgbClr>
                  </a:outerShdw>
                </a:effectLst>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371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2860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7432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2004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657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285750" indent="-285750" algn="l">
              <a:spcBef>
                <a:spcPts val="0"/>
              </a:spcBef>
              <a:buFont typeface="Arial" panose="020B0604020202020204" pitchFamily="34" charset="0"/>
              <a:buChar char="•"/>
            </a:pPr>
            <a:r>
              <a:rPr lang="en-GB" sz="1900" dirty="0">
                <a:solidFill>
                  <a:schemeClr val="bg1"/>
                </a:solidFill>
                <a:effectLst/>
              </a:rPr>
              <a:t>The school day starts from 8.30am – into class at 8.40am (precious support time – reading, handwriting, home learning, mop up, pre teach!)</a:t>
            </a:r>
          </a:p>
          <a:p>
            <a:pPr marL="285750" indent="-285750" algn="l">
              <a:spcBef>
                <a:spcPts val="0"/>
              </a:spcBef>
              <a:buFont typeface="Arial" panose="020B0604020202020204" pitchFamily="34" charset="0"/>
              <a:buChar char="•"/>
            </a:pPr>
            <a:r>
              <a:rPr lang="en-GB" sz="1900" dirty="0">
                <a:solidFill>
                  <a:schemeClr val="bg1"/>
                </a:solidFill>
                <a:effectLst/>
              </a:rPr>
              <a:t>Learning time is maximised 9.00am lesson begins (before if everyone present!)</a:t>
            </a:r>
          </a:p>
          <a:p>
            <a:pPr marL="285750" indent="-285750" algn="l">
              <a:spcBef>
                <a:spcPts val="0"/>
              </a:spcBef>
              <a:buFont typeface="Arial" panose="020B0604020202020204" pitchFamily="34" charset="0"/>
              <a:buChar char="•"/>
            </a:pPr>
            <a:r>
              <a:rPr lang="en-GB" sz="1900" dirty="0">
                <a:solidFill>
                  <a:schemeClr val="bg1"/>
                </a:solidFill>
                <a:effectLst/>
              </a:rPr>
              <a:t>The Local Authority and Government expects the minimum satisfactory attendance to be at 95%</a:t>
            </a:r>
          </a:p>
          <a:p>
            <a:pPr marL="285750" indent="-285750" algn="l">
              <a:spcBef>
                <a:spcPts val="0"/>
              </a:spcBef>
              <a:buFont typeface="Arial" panose="020B0604020202020204" pitchFamily="34" charset="0"/>
              <a:buChar char="•"/>
            </a:pPr>
            <a:r>
              <a:rPr lang="en-GB" sz="1900" dirty="0">
                <a:solidFill>
                  <a:schemeClr val="bg1"/>
                </a:solidFill>
                <a:effectLst/>
              </a:rPr>
              <a:t>If absent, inform school (phone or email </a:t>
            </a:r>
            <a:r>
              <a:rPr lang="en-GB" sz="1900" i="1" dirty="0">
                <a:solidFill>
                  <a:schemeClr val="bg1"/>
                </a:solidFill>
                <a:effectLst/>
              </a:rPr>
              <a:t>school.admin </a:t>
            </a:r>
            <a:r>
              <a:rPr lang="en-GB" sz="1900" dirty="0">
                <a:solidFill>
                  <a:schemeClr val="bg1"/>
                </a:solidFill>
                <a:effectLst/>
              </a:rPr>
              <a:t>NOT ClassDojo!) ASAP but by 9.00am (safeguarding procedures – 3 contacts) </a:t>
            </a:r>
          </a:p>
          <a:p>
            <a:pPr marL="285750" indent="-285750" algn="l">
              <a:spcBef>
                <a:spcPts val="0"/>
              </a:spcBef>
              <a:buFont typeface="Arial" panose="020B0604020202020204" pitchFamily="34" charset="0"/>
              <a:buChar char="•"/>
            </a:pPr>
            <a:r>
              <a:rPr lang="en-GB" sz="1900" dirty="0">
                <a:solidFill>
                  <a:schemeClr val="bg1"/>
                </a:solidFill>
                <a:effectLst/>
              </a:rPr>
              <a:t>100% termly and annual certificates</a:t>
            </a:r>
          </a:p>
          <a:p>
            <a:pPr marL="285750" indent="-285750" algn="l">
              <a:buFont typeface="Arial" panose="020B0604020202020204" pitchFamily="34" charset="0"/>
              <a:buChar char="•"/>
            </a:pPr>
            <a:endParaRPr lang="en-GB" sz="1800" dirty="0">
              <a:solidFill>
                <a:schemeClr val="accent6"/>
              </a:solidFill>
              <a:effectLst/>
            </a:endParaRPr>
          </a:p>
        </p:txBody>
      </p:sp>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5" name="TextBox 4"/>
          <p:cNvSpPr txBox="1"/>
          <p:nvPr/>
        </p:nvSpPr>
        <p:spPr>
          <a:xfrm>
            <a:off x="60774" y="126531"/>
            <a:ext cx="9108504" cy="1015663"/>
          </a:xfrm>
          <a:prstGeom prst="rect">
            <a:avLst/>
          </a:prstGeom>
          <a:noFill/>
        </p:spPr>
        <p:txBody>
          <a:bodyPr wrap="square" rtlCol="0">
            <a:spAutoFit/>
          </a:bodyPr>
          <a:lstStyle/>
          <a:p>
            <a:pPr algn="ctr"/>
            <a:r>
              <a:rPr lang="en-GB" sz="6000" b="1" dirty="0">
                <a:solidFill>
                  <a:schemeClr val="bg1"/>
                </a:solidFill>
              </a:rPr>
              <a:t>Attendance</a:t>
            </a:r>
            <a:endParaRPr lang="en-GB" sz="6600" b="1" dirty="0">
              <a:solidFill>
                <a:schemeClr val="bg1"/>
              </a:solidFill>
            </a:endParaRPr>
          </a:p>
        </p:txBody>
      </p:sp>
      <p:sp>
        <p:nvSpPr>
          <p:cNvPr id="15" name="AutoShape 7"/>
          <p:cNvSpPr>
            <a:spLocks noChangeArrowheads="1"/>
          </p:cNvSpPr>
          <p:nvPr/>
        </p:nvSpPr>
        <p:spPr bwMode="auto">
          <a:xfrm rot="1263258">
            <a:off x="174259" y="11924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AutoShape 7"/>
          <p:cNvSpPr>
            <a:spLocks noChangeArrowheads="1"/>
          </p:cNvSpPr>
          <p:nvPr/>
        </p:nvSpPr>
        <p:spPr bwMode="auto">
          <a:xfrm rot="1263258">
            <a:off x="7148423" y="485447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2" name="AutoShape 7"/>
          <p:cNvSpPr>
            <a:spLocks noChangeArrowheads="1"/>
          </p:cNvSpPr>
          <p:nvPr/>
        </p:nvSpPr>
        <p:spPr bwMode="auto">
          <a:xfrm rot="1263258">
            <a:off x="4524937" y="6514335"/>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4" name="AutoShape 7"/>
          <p:cNvSpPr>
            <a:spLocks noChangeArrowheads="1"/>
          </p:cNvSpPr>
          <p:nvPr/>
        </p:nvSpPr>
        <p:spPr bwMode="auto">
          <a:xfrm rot="1263258">
            <a:off x="1031398" y="507773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453018" y="90466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7" name="AutoShape 7"/>
          <p:cNvSpPr>
            <a:spLocks noChangeArrowheads="1"/>
          </p:cNvSpPr>
          <p:nvPr/>
        </p:nvSpPr>
        <p:spPr bwMode="auto">
          <a:xfrm rot="1263258">
            <a:off x="8189958" y="456497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8175742" y="41083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9" name="AutoShape 7"/>
          <p:cNvSpPr>
            <a:spLocks noChangeArrowheads="1"/>
          </p:cNvSpPr>
          <p:nvPr/>
        </p:nvSpPr>
        <p:spPr bwMode="auto">
          <a:xfrm rot="1263258">
            <a:off x="6441145" y="4142247"/>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268824" y="44842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32" name="Oval 31"/>
          <p:cNvSpPr/>
          <p:nvPr/>
        </p:nvSpPr>
        <p:spPr>
          <a:xfrm>
            <a:off x="3177961" y="4744251"/>
            <a:ext cx="2874130" cy="19623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90% attendance is the same as having a day off every two weeks.</a:t>
            </a:r>
          </a:p>
        </p:txBody>
      </p:sp>
      <p:sp>
        <p:nvSpPr>
          <p:cNvPr id="33" name="Rounded Rectangle 32"/>
          <p:cNvSpPr/>
          <p:nvPr/>
        </p:nvSpPr>
        <p:spPr>
          <a:xfrm rot="21322592">
            <a:off x="6180142" y="5325732"/>
            <a:ext cx="2808011" cy="13714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Being 15 minutes late for school is the equivalent of missing two weeks of school each year!</a:t>
            </a:r>
          </a:p>
        </p:txBody>
      </p:sp>
      <p:sp>
        <p:nvSpPr>
          <p:cNvPr id="34" name="Rectangle 33"/>
          <p:cNvSpPr/>
          <p:nvPr/>
        </p:nvSpPr>
        <p:spPr>
          <a:xfrm rot="386020">
            <a:off x="230998" y="5095973"/>
            <a:ext cx="2797325" cy="12589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Having 90% attendance over all of a child’s time in school is the same as missing a complete year!</a:t>
            </a:r>
          </a:p>
        </p:txBody>
      </p:sp>
    </p:spTree>
    <p:extLst>
      <p:ext uri="{BB962C8B-B14F-4D97-AF65-F5344CB8AC3E}">
        <p14:creationId xmlns:p14="http://schemas.microsoft.com/office/powerpoint/2010/main" val="2278128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048567" y="6035262"/>
            <a:ext cx="1002702" cy="731701"/>
          </a:xfrm>
          <a:prstGeom prst="rect">
            <a:avLst/>
          </a:prstGeom>
          <a:noFill/>
        </p:spPr>
      </p:pic>
      <p:sp>
        <p:nvSpPr>
          <p:cNvPr id="5" name="TextBox 4"/>
          <p:cNvSpPr txBox="1"/>
          <p:nvPr/>
        </p:nvSpPr>
        <p:spPr>
          <a:xfrm>
            <a:off x="589235" y="476672"/>
            <a:ext cx="8015213" cy="1015663"/>
          </a:xfrm>
          <a:prstGeom prst="rect">
            <a:avLst/>
          </a:prstGeom>
          <a:noFill/>
        </p:spPr>
        <p:txBody>
          <a:bodyPr wrap="square" rtlCol="0">
            <a:spAutoFit/>
          </a:bodyPr>
          <a:lstStyle/>
          <a:p>
            <a:pPr algn="ctr"/>
            <a:r>
              <a:rPr lang="en-GB" sz="4800" b="1" dirty="0">
                <a:solidFill>
                  <a:schemeClr val="bg1"/>
                </a:solidFill>
              </a:rPr>
              <a:t>Important reminders</a:t>
            </a:r>
            <a:r>
              <a:rPr lang="en-GB" sz="6000" b="1" dirty="0">
                <a:solidFill>
                  <a:schemeClr val="bg1"/>
                </a:solidFill>
              </a:rPr>
              <a:t>…</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713715" y="44736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970848" y="20349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3537693" y="8673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601508" y="1700132"/>
            <a:ext cx="7879422" cy="4465172"/>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1115616" y="2060848"/>
            <a:ext cx="3433326" cy="3744416"/>
          </a:xfrm>
          <a:prstGeom prst="rect">
            <a:avLst/>
          </a:prstGeom>
          <a:noFill/>
        </p:spPr>
        <p:txBody>
          <a:bodyPr wrap="square" rtlCol="0">
            <a:normAutofit lnSpcReduction="10000"/>
          </a:bodyPr>
          <a:lstStyle/>
          <a:p>
            <a:pPr marL="285750" indent="-285750">
              <a:buFont typeface="Arial" panose="020B0604020202020204" pitchFamily="34" charset="0"/>
              <a:buChar char="•"/>
            </a:pPr>
            <a:r>
              <a:rPr lang="en-GB" sz="2000" dirty="0">
                <a:solidFill>
                  <a:schemeClr val="bg1"/>
                </a:solidFill>
              </a:rPr>
              <a:t>Termly Year Group Newsletters and Topic Webs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Mobile Phone Agreements – Only Years 5&amp;6</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Uniform</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Coats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P.E Kits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endParaRPr lang="en-GB" sz="2000" dirty="0">
              <a:solidFill>
                <a:schemeClr val="accent6"/>
              </a:solidFill>
            </a:endParaRPr>
          </a:p>
        </p:txBody>
      </p:sp>
      <p:sp>
        <p:nvSpPr>
          <p:cNvPr id="24" name="TextBox 23"/>
          <p:cNvSpPr txBox="1"/>
          <p:nvPr/>
        </p:nvSpPr>
        <p:spPr>
          <a:xfrm>
            <a:off x="4730925" y="2060848"/>
            <a:ext cx="3363089" cy="3744416"/>
          </a:xfrm>
          <a:prstGeom prst="rect">
            <a:avLst/>
          </a:prstGeom>
          <a:noFill/>
        </p:spPr>
        <p:txBody>
          <a:bodyPr wrap="square" rtlCol="0">
            <a:normAutofit lnSpcReduction="10000"/>
          </a:bodyPr>
          <a:lstStyle/>
          <a:p>
            <a:pPr marL="285750" indent="-285750">
              <a:buFont typeface="Arial" panose="020B0604020202020204" pitchFamily="34" charset="0"/>
              <a:buChar char="•"/>
            </a:pPr>
            <a:r>
              <a:rPr lang="en-GB" sz="2000" dirty="0">
                <a:solidFill>
                  <a:schemeClr val="bg1"/>
                </a:solidFill>
              </a:rPr>
              <a:t>Termly Attainment Trackers and Key Targets </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Walking Home Agreements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Free School Meals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Annual donation of £10</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Healthy snacks and water</a:t>
            </a:r>
          </a:p>
          <a:p>
            <a:pPr marL="285750" indent="-285750">
              <a:buFont typeface="Arial" panose="020B0604020202020204" pitchFamily="34" charset="0"/>
              <a:buChar char="•"/>
            </a:pPr>
            <a:endParaRPr lang="en-GB" sz="2000" dirty="0">
              <a:solidFill>
                <a:schemeClr val="accent6"/>
              </a:solidFill>
            </a:endParaRPr>
          </a:p>
        </p:txBody>
      </p:sp>
    </p:spTree>
    <p:extLst>
      <p:ext uri="{BB962C8B-B14F-4D97-AF65-F5344CB8AC3E}">
        <p14:creationId xmlns:p14="http://schemas.microsoft.com/office/powerpoint/2010/main" val="760742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sp>
        <p:nvSpPr>
          <p:cNvPr id="5" name="TextBox 4"/>
          <p:cNvSpPr txBox="1"/>
          <p:nvPr/>
        </p:nvSpPr>
        <p:spPr>
          <a:xfrm>
            <a:off x="539552" y="578331"/>
            <a:ext cx="8015213" cy="1015663"/>
          </a:xfrm>
          <a:prstGeom prst="rect">
            <a:avLst/>
          </a:prstGeom>
          <a:noFill/>
        </p:spPr>
        <p:txBody>
          <a:bodyPr wrap="square" rtlCol="0">
            <a:spAutoFit/>
          </a:bodyPr>
          <a:lstStyle/>
          <a:p>
            <a:pPr algn="ctr"/>
            <a:r>
              <a:rPr lang="en-GB" sz="6000" b="1" dirty="0">
                <a:solidFill>
                  <a:schemeClr val="bg1"/>
                </a:solidFill>
              </a:rPr>
              <a:t>Home Learning…</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713715" y="44736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970848" y="20349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3537693" y="8673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611560" y="1693253"/>
            <a:ext cx="7879422" cy="4716446"/>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757448" y="1975135"/>
            <a:ext cx="7817467" cy="4256026"/>
          </a:xfrm>
          <a:prstGeom prst="rect">
            <a:avLst/>
          </a:prstGeom>
          <a:noFill/>
        </p:spPr>
        <p:txBody>
          <a:bodyPr wrap="square" rtlCol="0">
            <a:normAutofit fontScale="70000" lnSpcReduction="20000"/>
          </a:bodyPr>
          <a:lstStyle/>
          <a:p>
            <a:pPr marL="285750" indent="-285750">
              <a:buFont typeface="Arial" panose="020B0604020202020204" pitchFamily="34" charset="0"/>
              <a:buChar char="•"/>
            </a:pPr>
            <a:r>
              <a:rPr lang="en-GB" sz="3500" dirty="0">
                <a:solidFill>
                  <a:schemeClr val="bg1"/>
                </a:solidFill>
              </a:rPr>
              <a:t>Reading – key to learning, expectation of 5 times a week, complete record</a:t>
            </a:r>
          </a:p>
          <a:p>
            <a:endParaRPr lang="en-GB" sz="3500" dirty="0">
              <a:solidFill>
                <a:schemeClr val="bg1"/>
              </a:solidFill>
            </a:endParaRPr>
          </a:p>
          <a:p>
            <a:pPr marL="285750" indent="-285750">
              <a:buFont typeface="Arial" panose="020B0604020202020204" pitchFamily="34" charset="0"/>
              <a:buChar char="•"/>
            </a:pPr>
            <a:r>
              <a:rPr lang="en-GB" sz="3500" dirty="0">
                <a:solidFill>
                  <a:schemeClr val="bg1"/>
                </a:solidFill>
              </a:rPr>
              <a:t>Spellings - practise at home using the Spelling Shed website or other if preferred (share how!)</a:t>
            </a:r>
          </a:p>
          <a:p>
            <a:endParaRPr lang="en-GB" sz="3500" dirty="0">
              <a:solidFill>
                <a:schemeClr val="bg1"/>
              </a:solidFill>
            </a:endParaRPr>
          </a:p>
          <a:p>
            <a:pPr marL="285750" indent="-285750">
              <a:buFont typeface="Arial" panose="020B0604020202020204" pitchFamily="34" charset="0"/>
              <a:buChar char="•"/>
            </a:pPr>
            <a:r>
              <a:rPr lang="en-GB" sz="3500" dirty="0">
                <a:solidFill>
                  <a:schemeClr val="bg1"/>
                </a:solidFill>
              </a:rPr>
              <a:t>TTRockStars - regular practise will unlock many aspects of our Maths Curriculum!</a:t>
            </a:r>
          </a:p>
          <a:p>
            <a:pPr marL="285750" indent="-285750">
              <a:buFont typeface="Arial" panose="020B0604020202020204" pitchFamily="34" charset="0"/>
              <a:buChar char="•"/>
            </a:pPr>
            <a:endParaRPr lang="en-GB" sz="3500" dirty="0">
              <a:solidFill>
                <a:schemeClr val="bg1"/>
              </a:solidFill>
            </a:endParaRPr>
          </a:p>
          <a:p>
            <a:pPr marL="285750" indent="-285750">
              <a:buFont typeface="Arial" panose="020B0604020202020204" pitchFamily="34" charset="0"/>
              <a:buChar char="•"/>
            </a:pPr>
            <a:r>
              <a:rPr lang="en-GB" sz="3500" dirty="0">
                <a:solidFill>
                  <a:schemeClr val="bg1"/>
                </a:solidFill>
              </a:rPr>
              <a:t>Summer topic project - ITALY</a:t>
            </a:r>
          </a:p>
          <a:p>
            <a:endParaRPr lang="en-GB" sz="3500" dirty="0">
              <a:solidFill>
                <a:schemeClr val="bg1"/>
              </a:solidFill>
            </a:endParaRPr>
          </a:p>
          <a:p>
            <a:pPr marL="285750" indent="-285750">
              <a:buFont typeface="Arial" panose="020B0604020202020204" pitchFamily="34" charset="0"/>
              <a:buChar char="•"/>
            </a:pPr>
            <a:r>
              <a:rPr lang="en-GB" sz="3500" dirty="0">
                <a:solidFill>
                  <a:schemeClr val="bg1"/>
                </a:solidFill>
              </a:rPr>
              <a:t>Knowledge Organisers will be uploaded to ClassDojo</a:t>
            </a:r>
            <a:r>
              <a:rPr lang="en-GB" sz="3500" dirty="0">
                <a:solidFill>
                  <a:srgbClr val="FF0000"/>
                </a:solidFill>
              </a:rPr>
              <a:t>.</a:t>
            </a:r>
          </a:p>
          <a:p>
            <a:pPr marL="285750" indent="-285750">
              <a:buFont typeface="Arial" panose="020B0604020202020204" pitchFamily="34" charset="0"/>
              <a:buChar char="•"/>
            </a:pPr>
            <a:endParaRPr lang="en-GB" dirty="0">
              <a:solidFill>
                <a:schemeClr val="accent6"/>
              </a:solidFill>
            </a:endParaRPr>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048567" y="6035262"/>
            <a:ext cx="1002702" cy="731701"/>
          </a:xfrm>
          <a:prstGeom prst="rect">
            <a:avLst/>
          </a:prstGeom>
          <a:noFill/>
        </p:spPr>
      </p:pic>
    </p:spTree>
    <p:extLst>
      <p:ext uri="{BB962C8B-B14F-4D97-AF65-F5344CB8AC3E}">
        <p14:creationId xmlns:p14="http://schemas.microsoft.com/office/powerpoint/2010/main" val="1828415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048567" y="6035262"/>
            <a:ext cx="1002702" cy="731701"/>
          </a:xfrm>
          <a:prstGeom prst="rect">
            <a:avLst/>
          </a:prstGeom>
          <a:noFill/>
        </p:spPr>
      </p:pic>
      <p:sp>
        <p:nvSpPr>
          <p:cNvPr id="5" name="TextBox 4"/>
          <p:cNvSpPr txBox="1"/>
          <p:nvPr/>
        </p:nvSpPr>
        <p:spPr>
          <a:xfrm>
            <a:off x="112306" y="335297"/>
            <a:ext cx="8015213" cy="923330"/>
          </a:xfrm>
          <a:prstGeom prst="rect">
            <a:avLst/>
          </a:prstGeom>
          <a:noFill/>
        </p:spPr>
        <p:txBody>
          <a:bodyPr wrap="square" rtlCol="0">
            <a:spAutoFit/>
          </a:bodyPr>
          <a:lstStyle/>
          <a:p>
            <a:r>
              <a:rPr lang="en-GB" sz="5400" b="1" dirty="0">
                <a:solidFill>
                  <a:schemeClr val="bg1"/>
                </a:solidFill>
              </a:rPr>
              <a:t>Open Doors…</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93442" y="276433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713715" y="44736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3537693" y="8673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616316" y="1180410"/>
            <a:ext cx="7879422" cy="4819361"/>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1447084" y="2153321"/>
            <a:ext cx="4421060" cy="3466171"/>
          </a:xfrm>
          <a:prstGeom prst="rect">
            <a:avLst/>
          </a:prstGeom>
          <a:noFill/>
        </p:spPr>
        <p:txBody>
          <a:bodyPr wrap="none" rtlCol="0">
            <a:noAutofit/>
          </a:bodyPr>
          <a:lstStyle/>
          <a:p>
            <a:pPr marL="285750" indent="-285750">
              <a:buFont typeface="Arial" panose="020B0604020202020204" pitchFamily="34" charset="0"/>
              <a:buChar char="•"/>
            </a:pPr>
            <a:endParaRPr lang="en-GB" sz="3200" dirty="0">
              <a:solidFill>
                <a:schemeClr val="accent6"/>
              </a:solidFill>
            </a:endParaRPr>
          </a:p>
        </p:txBody>
      </p:sp>
      <p:sp>
        <p:nvSpPr>
          <p:cNvPr id="6" name="Rectangle 5">
            <a:extLst>
              <a:ext uri="{FF2B5EF4-FFF2-40B4-BE49-F238E27FC236}">
                <a16:creationId xmlns:a16="http://schemas.microsoft.com/office/drawing/2014/main" id="{FA02EB5D-DEC2-4BB2-A58B-079E3F6506B3}"/>
              </a:ext>
            </a:extLst>
          </p:cNvPr>
          <p:cNvSpPr/>
          <p:nvPr/>
        </p:nvSpPr>
        <p:spPr>
          <a:xfrm>
            <a:off x="828688" y="1469763"/>
            <a:ext cx="7647455" cy="4493538"/>
          </a:xfrm>
          <a:prstGeom prst="rect">
            <a:avLst/>
          </a:prstGeom>
        </p:spPr>
        <p:txBody>
          <a:bodyPr wrap="square">
            <a:spAutoFit/>
          </a:bodyPr>
          <a:lstStyle/>
          <a:p>
            <a:pPr marL="285750" indent="-285750">
              <a:buFont typeface="Arial" panose="020B0604020202020204" pitchFamily="34" charset="0"/>
              <a:buChar char="•"/>
            </a:pPr>
            <a:r>
              <a:rPr lang="en-GB" sz="2200" dirty="0">
                <a:solidFill>
                  <a:schemeClr val="bg1"/>
                </a:solidFill>
              </a:rPr>
              <a:t>Open and honest relationships; parent and school partnership is essential, we share responsibility for your child’s education and well-being</a:t>
            </a:r>
          </a:p>
          <a:p>
            <a:pPr marL="285750" indent="-285750">
              <a:buFont typeface="Arial" panose="020B0604020202020204" pitchFamily="34" charset="0"/>
              <a:buChar char="•"/>
            </a:pPr>
            <a:r>
              <a:rPr lang="en-GB" sz="2200" dirty="0">
                <a:solidFill>
                  <a:schemeClr val="bg1"/>
                </a:solidFill>
              </a:rPr>
              <a:t>Communication lines (questions and queries)  – playground, ClassDojo, email, telephone…</a:t>
            </a:r>
          </a:p>
          <a:p>
            <a:pPr marL="285750" indent="-285750">
              <a:buFont typeface="Arial" panose="020B0604020202020204" pitchFamily="34" charset="0"/>
              <a:buChar char="•"/>
            </a:pPr>
            <a:r>
              <a:rPr lang="en-GB" sz="2200" dirty="0">
                <a:solidFill>
                  <a:schemeClr val="bg1"/>
                </a:solidFill>
              </a:rPr>
              <a:t>Parent helpers (DBS) – good to have (just in case!)</a:t>
            </a:r>
          </a:p>
          <a:p>
            <a:pPr marL="285750" indent="-285750">
              <a:buFont typeface="Arial" panose="020B0604020202020204" pitchFamily="34" charset="0"/>
              <a:buChar char="•"/>
            </a:pPr>
            <a:r>
              <a:rPr lang="en-GB" sz="2200" dirty="0">
                <a:solidFill>
                  <a:schemeClr val="bg1"/>
                </a:solidFill>
              </a:rPr>
              <a:t>Join us for Parent Forum/Blue Sky (23.09.25: 2.30pm-3.15pm </a:t>
            </a:r>
            <a:r>
              <a:rPr lang="en-GB" sz="2200" b="1" dirty="0">
                <a:solidFill>
                  <a:schemeClr val="bg1"/>
                </a:solidFill>
              </a:rPr>
              <a:t>or</a:t>
            </a:r>
            <a:r>
              <a:rPr lang="en-GB" sz="2200" dirty="0">
                <a:solidFill>
                  <a:schemeClr val="bg1"/>
                </a:solidFill>
              </a:rPr>
              <a:t> 24.09.25 8.45am-9.30am at WIS) – celebration of successes and opportunity to discuss your suggestions and ideas about moving our school forwards</a:t>
            </a:r>
          </a:p>
          <a:p>
            <a:pPr marL="285750" indent="-285750">
              <a:buFont typeface="Arial" panose="020B0604020202020204" pitchFamily="34" charset="0"/>
              <a:buChar char="•"/>
            </a:pPr>
            <a:r>
              <a:rPr lang="en-GB" sz="2200" dirty="0">
                <a:solidFill>
                  <a:schemeClr val="bg1"/>
                </a:solidFill>
              </a:rPr>
              <a:t>PAWS – all welcome (</a:t>
            </a:r>
            <a:r>
              <a:rPr lang="en-GB" sz="2200">
                <a:solidFill>
                  <a:schemeClr val="bg1"/>
                </a:solidFill>
              </a:rPr>
              <a:t>Welcome Meeting 23.09.25</a:t>
            </a:r>
            <a:r>
              <a:rPr lang="en-GB" sz="2200" dirty="0">
                <a:solidFill>
                  <a:schemeClr val="bg1"/>
                </a:solidFill>
              </a:rPr>
              <a:t>: 7.00pm- 8.00pm)</a:t>
            </a:r>
          </a:p>
        </p:txBody>
      </p:sp>
      <p:pic>
        <p:nvPicPr>
          <p:cNvPr id="24" name="Picture 2" descr="File:Working Together Teamwork Puzzle Concept.jpg - Wikimedia Commons">
            <a:extLst>
              <a:ext uri="{FF2B5EF4-FFF2-40B4-BE49-F238E27FC236}">
                <a16:creationId xmlns:a16="http://schemas.microsoft.com/office/drawing/2014/main" id="{B96C3F63-A550-4C8F-9EB7-808210AB7AE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77632" y="159567"/>
            <a:ext cx="1008112" cy="100811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28F0C9C5-9B5C-4C7F-9A72-97D8AFE8D45C}"/>
              </a:ext>
            </a:extLst>
          </p:cNvPr>
          <p:cNvPicPr>
            <a:picLocks noChangeAspect="1"/>
          </p:cNvPicPr>
          <p:nvPr/>
        </p:nvPicPr>
        <p:blipFill rotWithShape="1">
          <a:blip r:embed="rId5"/>
          <a:srcRect l="16635" r="16635"/>
          <a:stretch/>
        </p:blipFill>
        <p:spPr>
          <a:xfrm>
            <a:off x="7991452" y="181957"/>
            <a:ext cx="900291" cy="1349142"/>
          </a:xfrm>
          <a:prstGeom prst="rect">
            <a:avLst/>
          </a:prstGeom>
        </p:spPr>
      </p:pic>
      <p:sp>
        <p:nvSpPr>
          <p:cNvPr id="26" name="AutoShape 7">
            <a:extLst>
              <a:ext uri="{FF2B5EF4-FFF2-40B4-BE49-F238E27FC236}">
                <a16:creationId xmlns:a16="http://schemas.microsoft.com/office/drawing/2014/main" id="{2D19E7A8-70A7-4B65-AB93-BEFA27DDF90F}"/>
              </a:ext>
            </a:extLst>
          </p:cNvPr>
          <p:cNvSpPr>
            <a:spLocks noChangeArrowheads="1"/>
          </p:cNvSpPr>
          <p:nvPr/>
        </p:nvSpPr>
        <p:spPr bwMode="auto">
          <a:xfrm rot="1263258">
            <a:off x="235794" y="1680656"/>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AutoShape 7">
            <a:extLst>
              <a:ext uri="{FF2B5EF4-FFF2-40B4-BE49-F238E27FC236}">
                <a16:creationId xmlns:a16="http://schemas.microsoft.com/office/drawing/2014/main" id="{E2320BA6-1CF3-4DD5-B04B-E54488320D02}"/>
              </a:ext>
            </a:extLst>
          </p:cNvPr>
          <p:cNvSpPr>
            <a:spLocks noChangeArrowheads="1"/>
          </p:cNvSpPr>
          <p:nvPr/>
        </p:nvSpPr>
        <p:spPr bwMode="auto">
          <a:xfrm rot="1263258">
            <a:off x="483821" y="401222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2" name="AutoShape 7">
            <a:extLst>
              <a:ext uri="{FF2B5EF4-FFF2-40B4-BE49-F238E27FC236}">
                <a16:creationId xmlns:a16="http://schemas.microsoft.com/office/drawing/2014/main" id="{3EF95157-7D5D-4E3C-B642-E496AF853F6C}"/>
              </a:ext>
            </a:extLst>
          </p:cNvPr>
          <p:cNvSpPr>
            <a:spLocks noChangeArrowheads="1"/>
          </p:cNvSpPr>
          <p:nvPr/>
        </p:nvSpPr>
        <p:spPr bwMode="auto">
          <a:xfrm rot="1263258">
            <a:off x="8208774" y="4836920"/>
            <a:ext cx="534738" cy="578196"/>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Tree>
    <p:extLst>
      <p:ext uri="{BB962C8B-B14F-4D97-AF65-F5344CB8AC3E}">
        <p14:creationId xmlns:p14="http://schemas.microsoft.com/office/powerpoint/2010/main" val="4203554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048567" y="6035262"/>
            <a:ext cx="1002702" cy="731701"/>
          </a:xfrm>
          <a:prstGeom prst="rect">
            <a:avLst/>
          </a:prstGeom>
          <a:noFill/>
        </p:spPr>
      </p:pic>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713715" y="44736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970848" y="20349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3537693" y="8673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591064" y="1114884"/>
            <a:ext cx="7879422" cy="4256027"/>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Box 25">
            <a:extLst>
              <a:ext uri="{FF2B5EF4-FFF2-40B4-BE49-F238E27FC236}">
                <a16:creationId xmlns:a16="http://schemas.microsoft.com/office/drawing/2014/main" id="{468AF139-E00D-4639-BE17-8E8BF8C85381}"/>
              </a:ext>
            </a:extLst>
          </p:cNvPr>
          <p:cNvSpPr txBox="1"/>
          <p:nvPr/>
        </p:nvSpPr>
        <p:spPr>
          <a:xfrm>
            <a:off x="469489" y="1749161"/>
            <a:ext cx="8015213" cy="2554545"/>
          </a:xfrm>
          <a:prstGeom prst="rect">
            <a:avLst/>
          </a:prstGeom>
          <a:noFill/>
        </p:spPr>
        <p:txBody>
          <a:bodyPr wrap="square" rtlCol="0">
            <a:spAutoFit/>
          </a:bodyPr>
          <a:lstStyle/>
          <a:p>
            <a:pPr algn="ctr"/>
            <a:r>
              <a:rPr lang="en-GB" sz="8000" b="1" dirty="0">
                <a:solidFill>
                  <a:schemeClr val="bg1"/>
                </a:solidFill>
              </a:rPr>
              <a:t>Any </a:t>
            </a:r>
          </a:p>
          <a:p>
            <a:pPr algn="ctr"/>
            <a:r>
              <a:rPr lang="en-GB" sz="8000" b="1" dirty="0">
                <a:solidFill>
                  <a:schemeClr val="bg1"/>
                </a:solidFill>
              </a:rPr>
              <a:t>questions?</a:t>
            </a:r>
          </a:p>
        </p:txBody>
      </p:sp>
      <p:pic>
        <p:nvPicPr>
          <p:cNvPr id="3" name="Picture 2">
            <a:extLst>
              <a:ext uri="{FF2B5EF4-FFF2-40B4-BE49-F238E27FC236}">
                <a16:creationId xmlns:a16="http://schemas.microsoft.com/office/drawing/2014/main" id="{865BAB97-1F97-4CAA-BAE6-9C6ADCA2E991}"/>
              </a:ext>
            </a:extLst>
          </p:cNvPr>
          <p:cNvPicPr>
            <a:picLocks noChangeAspect="1"/>
          </p:cNvPicPr>
          <p:nvPr/>
        </p:nvPicPr>
        <p:blipFill>
          <a:blip r:embed="rId4"/>
          <a:stretch>
            <a:fillRect/>
          </a:stretch>
        </p:blipFill>
        <p:spPr>
          <a:xfrm>
            <a:off x="1063486" y="1487089"/>
            <a:ext cx="829128" cy="725487"/>
          </a:xfrm>
          <a:prstGeom prst="rect">
            <a:avLst/>
          </a:prstGeom>
        </p:spPr>
      </p:pic>
    </p:spTree>
    <p:extLst>
      <p:ext uri="{BB962C8B-B14F-4D97-AF65-F5344CB8AC3E}">
        <p14:creationId xmlns:p14="http://schemas.microsoft.com/office/powerpoint/2010/main" val="2926655622"/>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2315</TotalTime>
  <Words>1174</Words>
  <Application>Microsoft Office PowerPoint</Application>
  <PresentationFormat>On-screen Show (4:3)</PresentationFormat>
  <Paragraphs>150</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Century Gothic</vt:lpstr>
      <vt:lpstr>Comic Sans MS</vt:lpstr>
      <vt:lpstr>Wingdings</vt:lpstr>
      <vt:lpstr>Wingdings 3</vt:lpstr>
      <vt:lpstr>Slice</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Morning Children of Holly Lodge Primary School</dc:title>
  <dc:creator>Pirbright</dc:creator>
  <cp:lastModifiedBy>Ryan.Farrer@SCH2242.Hants.sch.uk</cp:lastModifiedBy>
  <cp:revision>191</cp:revision>
  <cp:lastPrinted>2025-09-09T13:35:27Z</cp:lastPrinted>
  <dcterms:created xsi:type="dcterms:W3CDTF">2015-02-01T15:45:09Z</dcterms:created>
  <dcterms:modified xsi:type="dcterms:W3CDTF">2025-09-09T13:38:25Z</dcterms:modified>
</cp:coreProperties>
</file>