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3"/>
  </p:notesMasterIdLst>
  <p:handoutMasterIdLst>
    <p:handoutMasterId r:id="rId14"/>
  </p:handoutMasterIdLst>
  <p:sldIdLst>
    <p:sldId id="256" r:id="rId2"/>
    <p:sldId id="278" r:id="rId3"/>
    <p:sldId id="299" r:id="rId4"/>
    <p:sldId id="292" r:id="rId5"/>
    <p:sldId id="296" r:id="rId6"/>
    <p:sldId id="286" r:id="rId7"/>
    <p:sldId id="293" r:id="rId8"/>
    <p:sldId id="300" r:id="rId9"/>
    <p:sldId id="290" r:id="rId10"/>
    <p:sldId id="297" r:id="rId11"/>
    <p:sldId id="295" r:id="rId1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6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13" autoAdjust="0"/>
    <p:restoredTop sz="48537" autoAdjust="0"/>
  </p:normalViewPr>
  <p:slideViewPr>
    <p:cSldViewPr>
      <p:cViewPr varScale="1">
        <p:scale>
          <a:sx n="51" d="100"/>
          <a:sy n="51" d="100"/>
        </p:scale>
        <p:origin x="292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2946351" cy="49767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731" y="2"/>
            <a:ext cx="2946351" cy="497679"/>
          </a:xfrm>
          <a:prstGeom prst="rect">
            <a:avLst/>
          </a:prstGeom>
        </p:spPr>
        <p:txBody>
          <a:bodyPr vert="horz" lIns="91440" tIns="45720" rIns="91440" bIns="45720" rtlCol="0"/>
          <a:lstStyle>
            <a:lvl1pPr algn="r">
              <a:defRPr sz="1200"/>
            </a:lvl1pPr>
          </a:lstStyle>
          <a:p>
            <a:fld id="{EBCAA537-AD65-4F18-98A1-EB7A62E3F3BC}" type="datetimeFigureOut">
              <a:rPr lang="en-GB" smtClean="0"/>
              <a:t>08/09/2025</a:t>
            </a:fld>
            <a:endParaRPr lang="en-GB"/>
          </a:p>
        </p:txBody>
      </p:sp>
      <p:sp>
        <p:nvSpPr>
          <p:cNvPr id="4" name="Footer Placeholder 3"/>
          <p:cNvSpPr>
            <a:spLocks noGrp="1"/>
          </p:cNvSpPr>
          <p:nvPr>
            <p:ph type="ftr" sz="quarter" idx="2"/>
          </p:nvPr>
        </p:nvSpPr>
        <p:spPr>
          <a:xfrm>
            <a:off x="3" y="9428961"/>
            <a:ext cx="2946351" cy="497679"/>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731" y="9428961"/>
            <a:ext cx="2946351" cy="497679"/>
          </a:xfrm>
          <a:prstGeom prst="rect">
            <a:avLst/>
          </a:prstGeom>
        </p:spPr>
        <p:txBody>
          <a:bodyPr vert="horz" lIns="91440" tIns="45720" rIns="91440" bIns="45720" rtlCol="0" anchor="b"/>
          <a:lstStyle>
            <a:lvl1pPr algn="r">
              <a:defRPr sz="1200"/>
            </a:lvl1pPr>
          </a:lstStyle>
          <a:p>
            <a:fld id="{8DB5E461-B40B-436C-A2D6-6E85DBF3D497}" type="slidenum">
              <a:rPr lang="en-GB" smtClean="0"/>
              <a:t>‹#›</a:t>
            </a:fld>
            <a:endParaRPr lang="en-GB"/>
          </a:p>
        </p:txBody>
      </p:sp>
    </p:spTree>
    <p:extLst>
      <p:ext uri="{BB962C8B-B14F-4D97-AF65-F5344CB8AC3E}">
        <p14:creationId xmlns:p14="http://schemas.microsoft.com/office/powerpoint/2010/main" val="4176727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6400" cy="49839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2"/>
            <a:ext cx="2946400" cy="498395"/>
          </a:xfrm>
          <a:prstGeom prst="rect">
            <a:avLst/>
          </a:prstGeom>
        </p:spPr>
        <p:txBody>
          <a:bodyPr vert="horz" lIns="91440" tIns="45720" rIns="91440" bIns="45720" rtlCol="0"/>
          <a:lstStyle>
            <a:lvl1pPr algn="r">
              <a:defRPr sz="1200"/>
            </a:lvl1pPr>
          </a:lstStyle>
          <a:p>
            <a:fld id="{1A1283D8-D728-4D46-9CB2-ACAC45A0ACE1}" type="datetimeFigureOut">
              <a:rPr lang="en-GB" smtClean="0"/>
              <a:t>08/09/2025</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7613"/>
            <a:ext cx="5438775" cy="3907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244"/>
            <a:ext cx="2946400" cy="49839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8244"/>
            <a:ext cx="2946400" cy="498395"/>
          </a:xfrm>
          <a:prstGeom prst="rect">
            <a:avLst/>
          </a:prstGeom>
        </p:spPr>
        <p:txBody>
          <a:bodyPr vert="horz" lIns="91440" tIns="45720" rIns="91440" bIns="45720" rtlCol="0" anchor="b"/>
          <a:lstStyle>
            <a:lvl1pPr algn="r">
              <a:defRPr sz="1200"/>
            </a:lvl1pPr>
          </a:lstStyle>
          <a:p>
            <a:fld id="{249FC09A-8769-48F8-A5D0-54A604AD162F}" type="slidenum">
              <a:rPr lang="en-GB" smtClean="0"/>
              <a:t>‹#›</a:t>
            </a:fld>
            <a:endParaRPr lang="en-GB"/>
          </a:p>
        </p:txBody>
      </p:sp>
    </p:spTree>
    <p:extLst>
      <p:ext uri="{BB962C8B-B14F-4D97-AF65-F5344CB8AC3E}">
        <p14:creationId xmlns:p14="http://schemas.microsoft.com/office/powerpoint/2010/main" val="885166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EF</a:t>
            </a:r>
          </a:p>
          <a:p>
            <a:r>
              <a:rPr lang="en-GB" dirty="0"/>
              <a:t>Good afternoon and welcome</a:t>
            </a:r>
            <a:r>
              <a:rPr lang="en-GB" baseline="0" dirty="0"/>
              <a:t> to ‘Meet the Teacher’ with Year 3.</a:t>
            </a:r>
          </a:p>
          <a:p>
            <a:endParaRPr lang="en-GB" baseline="0" dirty="0"/>
          </a:p>
          <a:p>
            <a:r>
              <a:rPr lang="en-GB" baseline="0" dirty="0"/>
              <a:t>Thank you for joining us. During this meeting, we hope to inform you of key information, learning and upcoming events during this academic year.</a:t>
            </a:r>
          </a:p>
          <a:p>
            <a:endParaRPr lang="en-GB" baseline="0" dirty="0"/>
          </a:p>
          <a:p>
            <a:r>
              <a:rPr lang="en-GB" baseline="0" dirty="0"/>
              <a:t>Excited to have the children back in school!</a:t>
            </a:r>
          </a:p>
          <a:p>
            <a:endParaRPr lang="en-GB" baseline="0" dirty="0"/>
          </a:p>
          <a:p>
            <a:r>
              <a:rPr lang="en-GB" baseline="0" dirty="0"/>
              <a:t>Our number 1 priority is settling the children in, reassuring them and then getting them on track with their KS2 learning (in that order!) – need to work together!</a:t>
            </a:r>
            <a:endParaRPr lang="en-GB" dirty="0"/>
          </a:p>
        </p:txBody>
      </p:sp>
      <p:sp>
        <p:nvSpPr>
          <p:cNvPr id="4" name="Slide Number Placeholder 3"/>
          <p:cNvSpPr>
            <a:spLocks noGrp="1"/>
          </p:cNvSpPr>
          <p:nvPr>
            <p:ph type="sldNum" sz="quarter" idx="10"/>
          </p:nvPr>
        </p:nvSpPr>
        <p:spPr/>
        <p:txBody>
          <a:bodyPr/>
          <a:lstStyle/>
          <a:p>
            <a:fld id="{249FC09A-8769-48F8-A5D0-54A604AD162F}" type="slidenum">
              <a:rPr lang="en-GB" smtClean="0"/>
              <a:t>1</a:t>
            </a:fld>
            <a:endParaRPr lang="en-GB"/>
          </a:p>
        </p:txBody>
      </p:sp>
    </p:spTree>
    <p:extLst>
      <p:ext uri="{BB962C8B-B14F-4D97-AF65-F5344CB8AC3E}">
        <p14:creationId xmlns:p14="http://schemas.microsoft.com/office/powerpoint/2010/main" val="612534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EF</a:t>
            </a:r>
          </a:p>
        </p:txBody>
      </p:sp>
      <p:sp>
        <p:nvSpPr>
          <p:cNvPr id="4" name="Slide Number Placeholder 3"/>
          <p:cNvSpPr>
            <a:spLocks noGrp="1"/>
          </p:cNvSpPr>
          <p:nvPr>
            <p:ph type="sldNum" sz="quarter" idx="10"/>
          </p:nvPr>
        </p:nvSpPr>
        <p:spPr/>
        <p:txBody>
          <a:bodyPr/>
          <a:lstStyle/>
          <a:p>
            <a:fld id="{249FC09A-8769-48F8-A5D0-54A604AD162F}" type="slidenum">
              <a:rPr lang="en-GB" smtClean="0"/>
              <a:t>2</a:t>
            </a:fld>
            <a:endParaRPr lang="en-GB"/>
          </a:p>
        </p:txBody>
      </p:sp>
    </p:spTree>
    <p:extLst>
      <p:ext uri="{BB962C8B-B14F-4D97-AF65-F5344CB8AC3E}">
        <p14:creationId xmlns:p14="http://schemas.microsoft.com/office/powerpoint/2010/main" val="2980103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EF</a:t>
            </a:r>
          </a:p>
          <a:p>
            <a:endParaRPr lang="en-GB" dirty="0"/>
          </a:p>
          <a:p>
            <a:r>
              <a:rPr lang="en-GB" dirty="0"/>
              <a:t>Mrs Kirby – Parent pages, 1:1 support, parent workshops, signpost to specialist support beyond the school </a:t>
            </a:r>
          </a:p>
        </p:txBody>
      </p:sp>
      <p:sp>
        <p:nvSpPr>
          <p:cNvPr id="4" name="Slide Number Placeholder 3"/>
          <p:cNvSpPr>
            <a:spLocks noGrp="1"/>
          </p:cNvSpPr>
          <p:nvPr>
            <p:ph type="sldNum" sz="quarter" idx="10"/>
          </p:nvPr>
        </p:nvSpPr>
        <p:spPr/>
        <p:txBody>
          <a:bodyPr/>
          <a:lstStyle/>
          <a:p>
            <a:fld id="{249FC09A-8769-48F8-A5D0-54A604AD162F}" type="slidenum">
              <a:rPr lang="en-GB" smtClean="0"/>
              <a:t>3</a:t>
            </a:fld>
            <a:endParaRPr lang="en-GB"/>
          </a:p>
        </p:txBody>
      </p:sp>
    </p:spTree>
    <p:extLst>
      <p:ext uri="{BB962C8B-B14F-4D97-AF65-F5344CB8AC3E}">
        <p14:creationId xmlns:p14="http://schemas.microsoft.com/office/powerpoint/2010/main" val="2635228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LL</a:t>
            </a:r>
          </a:p>
          <a:p>
            <a:endParaRPr lang="en-GB" dirty="0"/>
          </a:p>
          <a:p>
            <a:r>
              <a:rPr lang="en-GB" dirty="0"/>
              <a:t>Here is an overview of all of the exciting things we will be doing over the course of the year.</a:t>
            </a:r>
          </a:p>
          <a:p>
            <a:r>
              <a:rPr lang="en-GB" dirty="0"/>
              <a:t>Following parent feedback, to support extended curriculum resources, each year we ask for a one off voluntary donation of £10 to cover the ‘luxuries’ of some of our curriculum provision.</a:t>
            </a:r>
          </a:p>
        </p:txBody>
      </p:sp>
      <p:sp>
        <p:nvSpPr>
          <p:cNvPr id="4" name="Slide Number Placeholder 3"/>
          <p:cNvSpPr>
            <a:spLocks noGrp="1"/>
          </p:cNvSpPr>
          <p:nvPr>
            <p:ph type="sldNum" sz="quarter" idx="10"/>
          </p:nvPr>
        </p:nvSpPr>
        <p:spPr/>
        <p:txBody>
          <a:bodyPr/>
          <a:lstStyle/>
          <a:p>
            <a:fld id="{249FC09A-8769-48F8-A5D0-54A604AD162F}" type="slidenum">
              <a:rPr lang="en-GB" smtClean="0"/>
              <a:t>4</a:t>
            </a:fld>
            <a:endParaRPr lang="en-GB"/>
          </a:p>
        </p:txBody>
      </p:sp>
    </p:spTree>
    <p:extLst>
      <p:ext uri="{BB962C8B-B14F-4D97-AF65-F5344CB8AC3E}">
        <p14:creationId xmlns:p14="http://schemas.microsoft.com/office/powerpoint/2010/main" val="885807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LL</a:t>
            </a:r>
          </a:p>
          <a:p>
            <a:endParaRPr lang="en-GB" baseline="0" dirty="0"/>
          </a:p>
          <a:p>
            <a:r>
              <a:rPr lang="en-GB" baseline="0" dirty="0"/>
              <a:t>There are a range of exciting opportunities for the children this year:</a:t>
            </a:r>
          </a:p>
        </p:txBody>
      </p:sp>
      <p:sp>
        <p:nvSpPr>
          <p:cNvPr id="4" name="Slide Number Placeholder 3"/>
          <p:cNvSpPr>
            <a:spLocks noGrp="1"/>
          </p:cNvSpPr>
          <p:nvPr>
            <p:ph type="sldNum" sz="quarter" idx="10"/>
          </p:nvPr>
        </p:nvSpPr>
        <p:spPr/>
        <p:txBody>
          <a:bodyPr/>
          <a:lstStyle/>
          <a:p>
            <a:fld id="{249FC09A-8769-48F8-A5D0-54A604AD162F}" type="slidenum">
              <a:rPr lang="en-GB" smtClean="0"/>
              <a:t>5</a:t>
            </a:fld>
            <a:endParaRPr lang="en-GB"/>
          </a:p>
        </p:txBody>
      </p:sp>
    </p:spTree>
    <p:extLst>
      <p:ext uri="{BB962C8B-B14F-4D97-AF65-F5344CB8AC3E}">
        <p14:creationId xmlns:p14="http://schemas.microsoft.com/office/powerpoint/2010/main" val="361537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AM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Attendance</a:t>
            </a:r>
            <a:r>
              <a:rPr lang="en-GB" baseline="0" dirty="0"/>
              <a:t> is really important for your child’s learning and social development (we have definitely learnt this!) - </a:t>
            </a:r>
            <a:r>
              <a:rPr lang="en-GB" dirty="0"/>
              <a:t>Appreciate circumstances continue to be challenging and safety will always come first, however, attendance is statutory and important for every child</a:t>
            </a:r>
          </a:p>
          <a:p>
            <a:r>
              <a:rPr lang="en-GB" dirty="0"/>
              <a:t>F</a:t>
            </a:r>
            <a:r>
              <a:rPr lang="en-GB" sz="1100" dirty="0"/>
              <a:t>or the class with highest attendance- they get a star on the chart</a:t>
            </a:r>
          </a:p>
          <a:p>
            <a:r>
              <a:rPr lang="en-GB" dirty="0"/>
              <a:t>Most stars in a term – earn an afternoon in which the class choose a treat.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100% termly certificates will be awarded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Miss Redman has responsibility to monitor and report to parents and governors termly (Ofsted indicator) –particularly important to support progress and well-being!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Expectation is a min of 95% (below is considered persistent absentee).</a:t>
            </a:r>
          </a:p>
        </p:txBody>
      </p:sp>
      <p:sp>
        <p:nvSpPr>
          <p:cNvPr id="4" name="Slide Number Placeholder 3"/>
          <p:cNvSpPr>
            <a:spLocks noGrp="1"/>
          </p:cNvSpPr>
          <p:nvPr>
            <p:ph type="sldNum" sz="quarter" idx="10"/>
          </p:nvPr>
        </p:nvSpPr>
        <p:spPr/>
        <p:txBody>
          <a:bodyPr/>
          <a:lstStyle/>
          <a:p>
            <a:fld id="{249FC09A-8769-48F8-A5D0-54A604AD162F}" type="slidenum">
              <a:rPr lang="en-GB" smtClean="0"/>
              <a:t>6</a:t>
            </a:fld>
            <a:endParaRPr lang="en-GB"/>
          </a:p>
        </p:txBody>
      </p:sp>
    </p:spTree>
    <p:extLst>
      <p:ext uri="{BB962C8B-B14F-4D97-AF65-F5344CB8AC3E}">
        <p14:creationId xmlns:p14="http://schemas.microsoft.com/office/powerpoint/2010/main" val="3547527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baseline="0" dirty="0"/>
              <a:t>AM  </a:t>
            </a:r>
          </a:p>
          <a:p>
            <a:pPr marL="0" indent="0">
              <a:buFontTx/>
              <a:buNone/>
            </a:pPr>
            <a:endParaRPr lang="en-GB" baseline="0" dirty="0"/>
          </a:p>
          <a:p>
            <a:pPr marL="0" indent="0">
              <a:buFontTx/>
              <a:buNone/>
            </a:pPr>
            <a:r>
              <a:rPr lang="en-GB" baseline="0" dirty="0"/>
              <a:t>We have a number of different home learning requirements in year 3</a:t>
            </a:r>
          </a:p>
          <a:p>
            <a:pPr marL="0" indent="0">
              <a:buFontTx/>
              <a:buNone/>
            </a:pPr>
            <a:endParaRPr lang="en-GB" baseline="0" dirty="0"/>
          </a:p>
          <a:p>
            <a:pPr marL="0" indent="0">
              <a:buFontTx/>
              <a:buNone/>
            </a:pPr>
            <a:r>
              <a:rPr lang="en-GB" baseline="0" dirty="0"/>
              <a:t>KO example on next slide</a:t>
            </a:r>
          </a:p>
        </p:txBody>
      </p:sp>
      <p:sp>
        <p:nvSpPr>
          <p:cNvPr id="4" name="Slide Number Placeholder 3"/>
          <p:cNvSpPr>
            <a:spLocks noGrp="1"/>
          </p:cNvSpPr>
          <p:nvPr>
            <p:ph type="sldNum" sz="quarter" idx="10"/>
          </p:nvPr>
        </p:nvSpPr>
        <p:spPr/>
        <p:txBody>
          <a:bodyPr/>
          <a:lstStyle/>
          <a:p>
            <a:fld id="{249FC09A-8769-48F8-A5D0-54A604AD162F}" type="slidenum">
              <a:rPr lang="en-GB" smtClean="0"/>
              <a:t>7</a:t>
            </a:fld>
            <a:endParaRPr lang="en-GB"/>
          </a:p>
        </p:txBody>
      </p:sp>
    </p:spTree>
    <p:extLst>
      <p:ext uri="{BB962C8B-B14F-4D97-AF65-F5344CB8AC3E}">
        <p14:creationId xmlns:p14="http://schemas.microsoft.com/office/powerpoint/2010/main" val="741319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AM</a:t>
            </a:r>
          </a:p>
        </p:txBody>
      </p:sp>
      <p:sp>
        <p:nvSpPr>
          <p:cNvPr id="4" name="Slide Number Placeholder 3"/>
          <p:cNvSpPr>
            <a:spLocks noGrp="1"/>
          </p:cNvSpPr>
          <p:nvPr>
            <p:ph type="sldNum" sz="quarter" idx="5"/>
          </p:nvPr>
        </p:nvSpPr>
        <p:spPr/>
        <p:txBody>
          <a:bodyPr/>
          <a:lstStyle/>
          <a:p>
            <a:fld id="{249FC09A-8769-48F8-A5D0-54A604AD162F}" type="slidenum">
              <a:rPr lang="en-GB" smtClean="0"/>
              <a:t>8</a:t>
            </a:fld>
            <a:endParaRPr lang="en-GB"/>
          </a:p>
        </p:txBody>
      </p:sp>
    </p:spTree>
    <p:extLst>
      <p:ext uri="{BB962C8B-B14F-4D97-AF65-F5344CB8AC3E}">
        <p14:creationId xmlns:p14="http://schemas.microsoft.com/office/powerpoint/2010/main" val="3387209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CR</a:t>
            </a:r>
          </a:p>
          <a:p>
            <a:pPr marL="0" indent="0">
              <a:buFontTx/>
              <a:buNone/>
            </a:pPr>
            <a:endParaRPr lang="en-GB" dirty="0"/>
          </a:p>
          <a:p>
            <a:pPr marL="171450" indent="-171450">
              <a:buFont typeface="Arial" panose="020B0604020202020204" pitchFamily="34" charset="0"/>
              <a:buChar char="•"/>
            </a:pPr>
            <a:r>
              <a:rPr lang="en-GB" dirty="0"/>
              <a:t>Today you will receive </a:t>
            </a:r>
            <a:r>
              <a:rPr lang="en-GB" baseline="0" dirty="0"/>
              <a:t>the year group newsletter and this included important reminders, key information about the term ahead as well as a topic web so that you know our focusses for the term</a:t>
            </a:r>
          </a:p>
          <a:p>
            <a:pPr marL="171450" indent="-171450">
              <a:buFont typeface="Arial" panose="020B0604020202020204" pitchFamily="34" charset="0"/>
              <a:buChar char="•"/>
            </a:pPr>
            <a:endParaRPr lang="en-GB" b="0" baseline="0" dirty="0"/>
          </a:p>
          <a:p>
            <a:pPr marL="171450" indent="-171450">
              <a:buFont typeface="Arial" panose="020B0604020202020204" pitchFamily="34" charset="0"/>
              <a:buChar char="•"/>
            </a:pPr>
            <a:r>
              <a:rPr lang="en-GB" b="0" baseline="0" dirty="0"/>
              <a:t>Mobile phones should not be brought in to school for year 3 – only year 5 and 6.</a:t>
            </a:r>
          </a:p>
          <a:p>
            <a:pPr marL="171450" indent="-171450">
              <a:buFont typeface="Arial" panose="020B0604020202020204" pitchFamily="34" charset="0"/>
              <a:buChar char="•"/>
            </a:pPr>
            <a:endParaRPr lang="en-GB" b="0" baseline="0" dirty="0"/>
          </a:p>
          <a:p>
            <a:pPr marL="171450" indent="-171450">
              <a:buFont typeface="Arial" panose="020B0604020202020204" pitchFamily="34" charset="0"/>
              <a:buChar char="•"/>
            </a:pPr>
            <a:r>
              <a:rPr lang="en-GB" b="0" baseline="0" dirty="0"/>
              <a:t>Uniform – great start. Please continue</a:t>
            </a:r>
          </a:p>
          <a:p>
            <a:pPr marL="171450" indent="-171450">
              <a:buFont typeface="Arial" panose="020B0604020202020204" pitchFamily="34" charset="0"/>
              <a:buChar char="•"/>
            </a:pPr>
            <a:endParaRPr lang="en-GB" b="0" baseline="0" dirty="0"/>
          </a:p>
          <a:p>
            <a:pPr marL="171450" indent="-171450">
              <a:buFont typeface="Arial" panose="020B0604020202020204" pitchFamily="34" charset="0"/>
              <a:buChar char="•"/>
            </a:pPr>
            <a:r>
              <a:rPr lang="en-GB" b="0" baseline="0" dirty="0"/>
              <a:t>Coats – please make sure children have appropriate outerwear</a:t>
            </a:r>
          </a:p>
          <a:p>
            <a:pPr marL="171450" indent="-171450">
              <a:buFont typeface="Arial" panose="020B0604020202020204" pitchFamily="34" charset="0"/>
              <a:buChar char="•"/>
            </a:pPr>
            <a:endParaRPr lang="en-GB"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baseline="0" dirty="0"/>
              <a:t>PE kits – Please ensure they are in every Monday.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Attainment – There will be a parents’ evening in November to discuss progress and settling in. You will receive your child’s attainment tracker with key targets in January which will inform you of your child’s </a:t>
            </a:r>
            <a:r>
              <a:rPr lang="en-GB" b="0" baseline="0" dirty="0"/>
              <a:t>attainment against the curriculum as well as what your child is on track to achieve at the end of the academic year. Tracker 2 (after Easter). Reports at the end of the summer term.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baseline="0" dirty="0"/>
              <a:t>Walking home agreements – need to be signed/email before children can leave without a parent. Please think carefully before completing this as the children will have full permission to walk out at the end of the day. Be clear where you are meeting them or where they are walking to.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baseline="0" dirty="0"/>
              <a:t>Free school meals – If you believe you are eligible for FSM, please contact Mrs </a:t>
            </a:r>
            <a:r>
              <a:rPr lang="en-GB" b="0" baseline="0" dirty="0" err="1"/>
              <a:t>Pagden</a:t>
            </a:r>
            <a:r>
              <a:rPr lang="en-GB" b="0" baseline="0" dirty="0"/>
              <a:t> on </a:t>
            </a:r>
            <a:r>
              <a:rPr lang="en-GB" b="0" baseline="0" dirty="0" err="1"/>
              <a:t>school.admin</a:t>
            </a:r>
            <a:r>
              <a:rPr lang="en-GB" b="0" baseline="0" dirty="0"/>
              <a:t> email address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baseline="0" dirty="0"/>
              <a:t>Annual donation – with a focus on DT and enrichment with creative days, it would be very much appreciated if you contribute towards this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baseline="0" dirty="0"/>
              <a:t>Healthy snacks – fruit and veg only. No nuts. </a:t>
            </a:r>
          </a:p>
          <a:p>
            <a:pPr marL="628650" lvl="1" indent="-171450">
              <a:buFontTx/>
              <a:buChar char="-"/>
            </a:pPr>
            <a:endParaRPr lang="en-GB" baseline="0" dirty="0"/>
          </a:p>
        </p:txBody>
      </p:sp>
      <p:sp>
        <p:nvSpPr>
          <p:cNvPr id="4" name="Slide Number Placeholder 3"/>
          <p:cNvSpPr>
            <a:spLocks noGrp="1"/>
          </p:cNvSpPr>
          <p:nvPr>
            <p:ph type="sldNum" sz="quarter" idx="10"/>
          </p:nvPr>
        </p:nvSpPr>
        <p:spPr/>
        <p:txBody>
          <a:bodyPr/>
          <a:lstStyle/>
          <a:p>
            <a:fld id="{249FC09A-8769-48F8-A5D0-54A604AD162F}" type="slidenum">
              <a:rPr lang="en-GB" smtClean="0"/>
              <a:t>9</a:t>
            </a:fld>
            <a:endParaRPr lang="en-GB"/>
          </a:p>
        </p:txBody>
      </p:sp>
    </p:spTree>
    <p:extLst>
      <p:ext uri="{BB962C8B-B14F-4D97-AF65-F5344CB8AC3E}">
        <p14:creationId xmlns:p14="http://schemas.microsoft.com/office/powerpoint/2010/main" val="583179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CR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aseline="0" dirty="0"/>
              <a:t>Support – we are here to support you and the children – happy children are successful learners.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aseline="0" dirty="0"/>
              <a:t>Open door- We have an open door policy at Westfields! If you have any queries or questions or concerns you can either call, email or message on ClassDojo</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baseline="0" dirty="0"/>
          </a:p>
          <a:p>
            <a:pPr marL="171450" indent="-171450">
              <a:buFontTx/>
              <a:buChar char="-"/>
            </a:pPr>
            <a:r>
              <a:rPr lang="en-GB" baseline="0" dirty="0"/>
              <a:t>Parent helpers- We love parent helpers in class </a:t>
            </a:r>
            <a:r>
              <a:rPr lang="en-GB" baseline="0" dirty="0" err="1"/>
              <a:t>eg.</a:t>
            </a:r>
            <a:r>
              <a:rPr lang="en-GB" baseline="0" dirty="0"/>
              <a:t> reading, day visits and special events if any of you are interested in helping out within school during the afternoons, please let your class teacher know.  If you do not have a current DBS check and would like to help we can arrange that before you assist in school.</a:t>
            </a:r>
          </a:p>
          <a:p>
            <a:pPr marL="0" indent="0" algn="just">
              <a:buFontTx/>
              <a:buNone/>
            </a:pPr>
            <a:endParaRPr lang="en-GB" u="sng" dirty="0"/>
          </a:p>
        </p:txBody>
      </p:sp>
      <p:sp>
        <p:nvSpPr>
          <p:cNvPr id="4" name="Slide Number Placeholder 3"/>
          <p:cNvSpPr>
            <a:spLocks noGrp="1"/>
          </p:cNvSpPr>
          <p:nvPr>
            <p:ph type="sldNum" sz="quarter" idx="10"/>
          </p:nvPr>
        </p:nvSpPr>
        <p:spPr/>
        <p:txBody>
          <a:bodyPr/>
          <a:lstStyle/>
          <a:p>
            <a:fld id="{249FC09A-8769-48F8-A5D0-54A604AD162F}" type="slidenum">
              <a:rPr lang="en-GB" smtClean="0"/>
              <a:t>10</a:t>
            </a:fld>
            <a:endParaRPr lang="en-GB"/>
          </a:p>
        </p:txBody>
      </p:sp>
    </p:spTree>
    <p:extLst>
      <p:ext uri="{BB962C8B-B14F-4D97-AF65-F5344CB8AC3E}">
        <p14:creationId xmlns:p14="http://schemas.microsoft.com/office/powerpoint/2010/main" val="3432296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baseline="0" dirty="0"/>
              <a:t>EF</a:t>
            </a:r>
          </a:p>
        </p:txBody>
      </p:sp>
      <p:sp>
        <p:nvSpPr>
          <p:cNvPr id="4" name="Slide Number Placeholder 3"/>
          <p:cNvSpPr>
            <a:spLocks noGrp="1"/>
          </p:cNvSpPr>
          <p:nvPr>
            <p:ph type="sldNum" sz="quarter" idx="10"/>
          </p:nvPr>
        </p:nvSpPr>
        <p:spPr/>
        <p:txBody>
          <a:bodyPr/>
          <a:lstStyle/>
          <a:p>
            <a:fld id="{249FC09A-8769-48F8-A5D0-54A604AD162F}" type="slidenum">
              <a:rPr lang="en-GB" smtClean="0"/>
              <a:t>11</a:t>
            </a:fld>
            <a:endParaRPr lang="en-GB"/>
          </a:p>
        </p:txBody>
      </p:sp>
    </p:spTree>
    <p:extLst>
      <p:ext uri="{BB962C8B-B14F-4D97-AF65-F5344CB8AC3E}">
        <p14:creationId xmlns:p14="http://schemas.microsoft.com/office/powerpoint/2010/main" val="3688065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980416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3736635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982555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845AD0-2AF0-41AB-8AE6-3177C5F77355}" type="datetimeFigureOut">
              <a:rPr lang="en-US" smtClean="0"/>
              <a:pPr/>
              <a:t>9/8/2025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282511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845AD0-2AF0-41AB-8AE6-3177C5F77355}" type="datetimeFigureOut">
              <a:rPr lang="en-US" smtClean="0"/>
              <a:pPr/>
              <a:t>9/8/2025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837730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845AD0-2AF0-41AB-8AE6-3177C5F77355}" type="datetimeFigureOut">
              <a:rPr lang="en-US" smtClean="0"/>
              <a:pPr/>
              <a:t>9/8/2025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909695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845AD0-2AF0-41AB-8AE6-3177C5F77355}" type="datetimeFigureOut">
              <a:rPr lang="en-US" smtClean="0"/>
              <a:pPr/>
              <a:t>9/8/2025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212938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F845AD0-2AF0-41AB-8AE6-3177C5F77355}" type="datetimeFigureOut">
              <a:rPr lang="en-US" smtClean="0"/>
              <a:pPr/>
              <a:t>9/8/2025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324710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F845AD0-2AF0-41AB-8AE6-3177C5F77355}" type="datetimeFigureOut">
              <a:rPr lang="en-US" smtClean="0"/>
              <a:pPr/>
              <a:t>9/8/2025</a:t>
            </a:fld>
            <a:endParaRPr lang="en-GB"/>
          </a:p>
        </p:txBody>
      </p:sp>
      <p:sp>
        <p:nvSpPr>
          <p:cNvPr id="6" name="Footer Placeholder 5"/>
          <p:cNvSpPr>
            <a:spLocks noGrp="1"/>
          </p:cNvSpPr>
          <p:nvPr>
            <p:ph type="ftr" sz="quarter" idx="11"/>
          </p:nvPr>
        </p:nvSpPr>
        <p:spPr>
          <a:xfrm>
            <a:off x="533400" y="6172200"/>
            <a:ext cx="5811724" cy="365125"/>
          </a:xfrm>
        </p:spPr>
        <p:txBody>
          <a:bodyPr/>
          <a:lstStyle/>
          <a:p>
            <a:endParaRPr lang="en-GB"/>
          </a:p>
        </p:txBody>
      </p:sp>
      <p:sp>
        <p:nvSpPr>
          <p:cNvPr id="7" name="Slide Number Placeholder 6"/>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083886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DF845AD0-2AF0-41AB-8AE6-3177C5F77355}" type="datetimeFigureOut">
              <a:rPr lang="en-US" smtClean="0"/>
              <a:pPr/>
              <a:t>9/8/2025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983209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3596982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874131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648694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717013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678328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8117231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34701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DF845AD0-2AF0-41AB-8AE6-3177C5F77355}" type="datetimeFigureOut">
              <a:rPr lang="en-US" smtClean="0"/>
              <a:pPr/>
              <a:t>9/8/2025</a:t>
            </a:fld>
            <a:endParaRPr lang="en-GB"/>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98575108-3B9B-451C-A599-70B5B9EC4F36}" type="slidenum">
              <a:rPr lang="en-GB" smtClean="0"/>
              <a:pPr/>
              <a:t>‹#›</a:t>
            </a:fld>
            <a:endParaRPr lang="en-GB"/>
          </a:p>
        </p:txBody>
      </p:sp>
    </p:spTree>
    <p:extLst>
      <p:ext uri="{BB962C8B-B14F-4D97-AF65-F5344CB8AC3E}">
        <p14:creationId xmlns:p14="http://schemas.microsoft.com/office/powerpoint/2010/main" val="4263322136"/>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ounded Rectangle 31"/>
          <p:cNvSpPr/>
          <p:nvPr/>
        </p:nvSpPr>
        <p:spPr>
          <a:xfrm>
            <a:off x="581010" y="1088701"/>
            <a:ext cx="7879422" cy="4256027"/>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940514" y="-531069"/>
            <a:ext cx="8458200" cy="3000396"/>
          </a:xfrm>
        </p:spPr>
        <p:txBody>
          <a:bodyPr>
            <a:noAutofit/>
          </a:bodyPr>
          <a:lstStyle/>
          <a:p>
            <a:br>
              <a:rPr lang="en-GB" sz="5400" dirty="0">
                <a:latin typeface="Comic Sans MS" pitchFamily="66" charset="0"/>
              </a:rPr>
            </a:br>
            <a:br>
              <a:rPr lang="en-GB" sz="5400" dirty="0">
                <a:latin typeface="Comic Sans MS" pitchFamily="66" charset="0"/>
              </a:rPr>
            </a:br>
            <a:endParaRPr lang="en-GB" sz="5400" dirty="0">
              <a:latin typeface="Comic Sans MS" pitchFamily="66" charset="0"/>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7259388" y="5477644"/>
            <a:ext cx="1633092" cy="1191716"/>
          </a:xfrm>
          <a:prstGeom prst="rect">
            <a:avLst/>
          </a:prstGeom>
          <a:noFill/>
        </p:spPr>
      </p:pic>
      <p:sp>
        <p:nvSpPr>
          <p:cNvPr id="5" name="TextBox 4"/>
          <p:cNvSpPr txBox="1"/>
          <p:nvPr/>
        </p:nvSpPr>
        <p:spPr>
          <a:xfrm>
            <a:off x="841643" y="1269008"/>
            <a:ext cx="7245448" cy="3816429"/>
          </a:xfrm>
          <a:prstGeom prst="rect">
            <a:avLst/>
          </a:prstGeom>
          <a:noFill/>
        </p:spPr>
        <p:txBody>
          <a:bodyPr wrap="square" rtlCol="0">
            <a:spAutoFit/>
          </a:bodyPr>
          <a:lstStyle/>
          <a:p>
            <a:pPr algn="ctr"/>
            <a:r>
              <a:rPr lang="en-GB" sz="4800" dirty="0">
                <a:solidFill>
                  <a:schemeClr val="bg1"/>
                </a:solidFill>
              </a:rPr>
              <a:t>Welcome to…</a:t>
            </a:r>
          </a:p>
          <a:p>
            <a:pPr algn="ctr"/>
            <a:endParaRPr lang="en-GB" sz="4400" dirty="0">
              <a:solidFill>
                <a:schemeClr val="bg1"/>
              </a:solidFill>
            </a:endParaRPr>
          </a:p>
          <a:p>
            <a:pPr algn="ctr"/>
            <a:r>
              <a:rPr lang="en-GB" sz="6600" b="1" dirty="0">
                <a:solidFill>
                  <a:schemeClr val="bg1"/>
                </a:solidFill>
              </a:rPr>
              <a:t>YEAR 3</a:t>
            </a:r>
          </a:p>
          <a:p>
            <a:pPr algn="ctr"/>
            <a:endParaRPr lang="en-GB" sz="4000" b="1" dirty="0">
              <a:solidFill>
                <a:schemeClr val="bg1"/>
              </a:solidFill>
            </a:endParaRPr>
          </a:p>
          <a:p>
            <a:pPr algn="ctr"/>
            <a:r>
              <a:rPr lang="en-GB" sz="4400" dirty="0">
                <a:solidFill>
                  <a:schemeClr val="bg1"/>
                </a:solidFill>
              </a:rPr>
              <a:t>September 2025</a:t>
            </a:r>
          </a:p>
        </p:txBody>
      </p:sp>
      <p:sp>
        <p:nvSpPr>
          <p:cNvPr id="13" name="AutoShape 7"/>
          <p:cNvSpPr>
            <a:spLocks noChangeArrowheads="1"/>
          </p:cNvSpPr>
          <p:nvPr/>
        </p:nvSpPr>
        <p:spPr bwMode="auto">
          <a:xfrm rot="1263258">
            <a:off x="1913840" y="390504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AutoShape 7"/>
          <p:cNvSpPr>
            <a:spLocks noChangeArrowheads="1"/>
          </p:cNvSpPr>
          <p:nvPr/>
        </p:nvSpPr>
        <p:spPr bwMode="auto">
          <a:xfrm rot="1263258">
            <a:off x="6759059" y="234825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AutoShape 7"/>
          <p:cNvSpPr>
            <a:spLocks noChangeArrowheads="1"/>
          </p:cNvSpPr>
          <p:nvPr/>
        </p:nvSpPr>
        <p:spPr bwMode="auto">
          <a:xfrm rot="1263258">
            <a:off x="454569" y="38433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1654067" y="214052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8519097" y="18121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AutoShape 7"/>
          <p:cNvSpPr>
            <a:spLocks noChangeArrowheads="1"/>
          </p:cNvSpPr>
          <p:nvPr/>
        </p:nvSpPr>
        <p:spPr bwMode="auto">
          <a:xfrm rot="1263258">
            <a:off x="3766444" y="390503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4242898" y="224363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326474" y="568998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7957691" y="328681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AutoShape 7"/>
          <p:cNvSpPr>
            <a:spLocks noChangeArrowheads="1"/>
          </p:cNvSpPr>
          <p:nvPr/>
        </p:nvSpPr>
        <p:spPr bwMode="auto">
          <a:xfrm rot="1263258">
            <a:off x="1031398" y="507773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5364003" y="29245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7" name="AutoShape 7"/>
          <p:cNvSpPr>
            <a:spLocks noChangeArrowheads="1"/>
          </p:cNvSpPr>
          <p:nvPr/>
        </p:nvSpPr>
        <p:spPr bwMode="auto">
          <a:xfrm rot="1263258">
            <a:off x="8189958" y="456497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477762" y="686735"/>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p:cNvSpPr>
            <a:spLocks noChangeArrowheads="1"/>
          </p:cNvSpPr>
          <p:nvPr/>
        </p:nvSpPr>
        <p:spPr bwMode="auto">
          <a:xfrm rot="1263258">
            <a:off x="4336278" y="5846977"/>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2403836" y="39435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3" name="Picture 2">
            <a:extLst>
              <a:ext uri="{FF2B5EF4-FFF2-40B4-BE49-F238E27FC236}">
                <a16:creationId xmlns:a16="http://schemas.microsoft.com/office/drawing/2014/main" id="{88425E78-61CD-46D5-A57D-FC2820589875}"/>
              </a:ext>
            </a:extLst>
          </p:cNvPr>
          <p:cNvPicPr>
            <a:picLocks noChangeAspect="1"/>
          </p:cNvPicPr>
          <p:nvPr/>
        </p:nvPicPr>
        <p:blipFill>
          <a:blip r:embed="rId4"/>
          <a:stretch>
            <a:fillRect/>
          </a:stretch>
        </p:blipFill>
        <p:spPr>
          <a:xfrm>
            <a:off x="834064" y="1288997"/>
            <a:ext cx="832729" cy="7201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AutoShape 7"/>
          <p:cNvSpPr>
            <a:spLocks noChangeArrowheads="1"/>
          </p:cNvSpPr>
          <p:nvPr/>
        </p:nvSpPr>
        <p:spPr bwMode="auto">
          <a:xfrm rot="1263258">
            <a:off x="5697734" y="291296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48" name="AutoShape 7"/>
          <p:cNvSpPr>
            <a:spLocks noChangeArrowheads="1"/>
          </p:cNvSpPr>
          <p:nvPr/>
        </p:nvSpPr>
        <p:spPr bwMode="auto">
          <a:xfrm rot="1263258">
            <a:off x="3064182" y="1628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86531"/>
            <a:ext cx="4572032" cy="369332"/>
          </a:xfrm>
          <a:prstGeom prst="rect">
            <a:avLst/>
          </a:prstGeom>
          <a:noFill/>
        </p:spPr>
        <p:txBody>
          <a:bodyPr wrap="square" rtlCol="0">
            <a:spAutoFit/>
          </a:bodyPr>
          <a:lstStyle/>
          <a:p>
            <a:endParaRPr lang="en-GB" dirty="0">
              <a:solidFill>
                <a:schemeClr val="bg1"/>
              </a:solidFill>
            </a:endParaRPr>
          </a:p>
        </p:txBody>
      </p:sp>
      <p:pic>
        <p:nvPicPr>
          <p:cNvPr id="7178" name="Picture 10" descr="https://i.ytimg.com/vi/utgeHWT-HpE/maxresdefault.jpg"/>
          <p:cNvPicPr>
            <a:picLocks noChangeAspect="1" noChangeArrowheads="1"/>
          </p:cNvPicPr>
          <p:nvPr/>
        </p:nvPicPr>
        <p:blipFill rotWithShape="1">
          <a:blip r:embed="rId3" cstate="print"/>
          <a:srcRect b="13339"/>
          <a:stretch/>
        </p:blipFill>
        <p:spPr bwMode="auto">
          <a:xfrm>
            <a:off x="8048567" y="6165304"/>
            <a:ext cx="1002702" cy="634098"/>
          </a:xfrm>
          <a:prstGeom prst="rect">
            <a:avLst/>
          </a:prstGeom>
          <a:noFill/>
        </p:spPr>
      </p:pic>
      <p:sp>
        <p:nvSpPr>
          <p:cNvPr id="5" name="TextBox 4"/>
          <p:cNvSpPr txBox="1"/>
          <p:nvPr/>
        </p:nvSpPr>
        <p:spPr>
          <a:xfrm>
            <a:off x="192271" y="274837"/>
            <a:ext cx="8818409" cy="938719"/>
          </a:xfrm>
          <a:prstGeom prst="rect">
            <a:avLst/>
          </a:prstGeom>
          <a:noFill/>
        </p:spPr>
        <p:txBody>
          <a:bodyPr wrap="square" rtlCol="0">
            <a:spAutoFit/>
          </a:bodyPr>
          <a:lstStyle/>
          <a:p>
            <a:pPr algn="ctr"/>
            <a:r>
              <a:rPr lang="en-GB" sz="5500" b="1" dirty="0">
                <a:solidFill>
                  <a:schemeClr val="bg1"/>
                </a:solidFill>
              </a:rPr>
              <a:t>Meet the Year 3 Team…</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918938" y="2156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790304" y="612009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186244" y="343525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1" name="AutoShape 7"/>
          <p:cNvSpPr>
            <a:spLocks noChangeArrowheads="1"/>
          </p:cNvSpPr>
          <p:nvPr/>
        </p:nvSpPr>
        <p:spPr bwMode="auto">
          <a:xfrm rot="1263258">
            <a:off x="8443287" y="167961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3083629" y="15074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630900" y="341116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4" name="AutoShape 7"/>
          <p:cNvSpPr>
            <a:spLocks noChangeArrowheads="1"/>
          </p:cNvSpPr>
          <p:nvPr/>
        </p:nvSpPr>
        <p:spPr bwMode="auto">
          <a:xfrm rot="1263258">
            <a:off x="1762430" y="514159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5" name="AutoShape 7"/>
          <p:cNvSpPr>
            <a:spLocks noChangeArrowheads="1"/>
          </p:cNvSpPr>
          <p:nvPr/>
        </p:nvSpPr>
        <p:spPr bwMode="auto">
          <a:xfrm rot="1263258">
            <a:off x="6838643" y="204894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8378387" y="14788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p:cNvSpPr>
            <a:spLocks noChangeArrowheads="1"/>
          </p:cNvSpPr>
          <p:nvPr/>
        </p:nvSpPr>
        <p:spPr bwMode="auto">
          <a:xfrm rot="1263258">
            <a:off x="5497832" y="514240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4989844" y="616004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35496" y="1337864"/>
            <a:ext cx="1764000" cy="2419200"/>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Rounded Rectangle 32"/>
          <p:cNvSpPr/>
          <p:nvPr/>
        </p:nvSpPr>
        <p:spPr>
          <a:xfrm>
            <a:off x="281159" y="3932502"/>
            <a:ext cx="8592985" cy="2150750"/>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ounded Rectangle 33"/>
          <p:cNvSpPr/>
          <p:nvPr/>
        </p:nvSpPr>
        <p:spPr>
          <a:xfrm>
            <a:off x="3635896" y="1337864"/>
            <a:ext cx="1764000"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ounded Rectangle 34"/>
          <p:cNvSpPr/>
          <p:nvPr/>
        </p:nvSpPr>
        <p:spPr>
          <a:xfrm>
            <a:off x="1835696" y="1337864"/>
            <a:ext cx="1764000" cy="2419200"/>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p:cNvSpPr txBox="1"/>
          <p:nvPr/>
        </p:nvSpPr>
        <p:spPr>
          <a:xfrm>
            <a:off x="-156753" y="3132257"/>
            <a:ext cx="2136465" cy="523220"/>
          </a:xfrm>
          <a:prstGeom prst="rect">
            <a:avLst/>
          </a:prstGeom>
          <a:noFill/>
        </p:spPr>
        <p:txBody>
          <a:bodyPr wrap="square" rtlCol="0">
            <a:spAutoFit/>
          </a:bodyPr>
          <a:lstStyle/>
          <a:p>
            <a:pPr algn="ctr"/>
            <a:r>
              <a:rPr lang="en-GB" sz="1400" dirty="0">
                <a:solidFill>
                  <a:schemeClr val="bg1"/>
                </a:solidFill>
              </a:rPr>
              <a:t>3EF – Mrs Freeman</a:t>
            </a:r>
          </a:p>
          <a:p>
            <a:pPr algn="ctr"/>
            <a:r>
              <a:rPr lang="en-GB" sz="1400" dirty="0">
                <a:solidFill>
                  <a:schemeClr val="bg1"/>
                </a:solidFill>
              </a:rPr>
              <a:t>Team Leader</a:t>
            </a:r>
          </a:p>
        </p:txBody>
      </p:sp>
      <p:sp>
        <p:nvSpPr>
          <p:cNvPr id="37" name="TextBox 36"/>
          <p:cNvSpPr txBox="1"/>
          <p:nvPr/>
        </p:nvSpPr>
        <p:spPr>
          <a:xfrm>
            <a:off x="465736" y="3933056"/>
            <a:ext cx="3890240" cy="400110"/>
          </a:xfrm>
          <a:prstGeom prst="rect">
            <a:avLst/>
          </a:prstGeom>
          <a:noFill/>
        </p:spPr>
        <p:txBody>
          <a:bodyPr wrap="square" rtlCol="0">
            <a:spAutoFit/>
          </a:bodyPr>
          <a:lstStyle/>
          <a:p>
            <a:r>
              <a:rPr lang="en-GB" sz="2000" dirty="0">
                <a:solidFill>
                  <a:schemeClr val="bg1"/>
                </a:solidFill>
              </a:rPr>
              <a:t>Learning Support Team…</a:t>
            </a:r>
          </a:p>
        </p:txBody>
      </p:sp>
      <p:sp>
        <p:nvSpPr>
          <p:cNvPr id="39" name="TextBox 38"/>
          <p:cNvSpPr txBox="1"/>
          <p:nvPr/>
        </p:nvSpPr>
        <p:spPr>
          <a:xfrm>
            <a:off x="785755" y="5316998"/>
            <a:ext cx="2059942" cy="584775"/>
          </a:xfrm>
          <a:prstGeom prst="rect">
            <a:avLst/>
          </a:prstGeom>
          <a:noFill/>
        </p:spPr>
        <p:txBody>
          <a:bodyPr wrap="square" rtlCol="0">
            <a:spAutoFit/>
          </a:bodyPr>
          <a:lstStyle/>
          <a:p>
            <a:pPr algn="ctr"/>
            <a:r>
              <a:rPr lang="en-GB" sz="1600" dirty="0">
                <a:solidFill>
                  <a:schemeClr val="bg1"/>
                </a:solidFill>
              </a:rPr>
              <a:t>Mrs Williams</a:t>
            </a:r>
          </a:p>
          <a:p>
            <a:pPr algn="ctr"/>
            <a:r>
              <a:rPr lang="en-GB" sz="1600" dirty="0">
                <a:solidFill>
                  <a:schemeClr val="bg1"/>
                </a:solidFill>
              </a:rPr>
              <a:t>HLTA</a:t>
            </a:r>
          </a:p>
        </p:txBody>
      </p:sp>
      <p:sp>
        <p:nvSpPr>
          <p:cNvPr id="40" name="TextBox 39"/>
          <p:cNvSpPr txBox="1"/>
          <p:nvPr/>
        </p:nvSpPr>
        <p:spPr>
          <a:xfrm>
            <a:off x="6341323" y="5391328"/>
            <a:ext cx="2016922" cy="584775"/>
          </a:xfrm>
          <a:prstGeom prst="rect">
            <a:avLst/>
          </a:prstGeom>
          <a:noFill/>
        </p:spPr>
        <p:txBody>
          <a:bodyPr wrap="square" rtlCol="0">
            <a:spAutoFit/>
          </a:bodyPr>
          <a:lstStyle/>
          <a:p>
            <a:pPr algn="ctr"/>
            <a:r>
              <a:rPr lang="en-GB" sz="1600" dirty="0">
                <a:solidFill>
                  <a:schemeClr val="bg1"/>
                </a:solidFill>
              </a:rPr>
              <a:t>Miss </a:t>
            </a:r>
            <a:r>
              <a:rPr lang="en-GB" sz="1600" dirty="0" err="1">
                <a:solidFill>
                  <a:schemeClr val="bg1"/>
                </a:solidFill>
              </a:rPr>
              <a:t>Beagley</a:t>
            </a:r>
            <a:endParaRPr lang="en-GB" sz="1600" dirty="0">
              <a:solidFill>
                <a:schemeClr val="bg1"/>
              </a:solidFill>
            </a:endParaRPr>
          </a:p>
          <a:p>
            <a:pPr algn="ctr"/>
            <a:r>
              <a:rPr lang="en-GB" sz="1600" dirty="0">
                <a:solidFill>
                  <a:schemeClr val="bg1"/>
                </a:solidFill>
              </a:rPr>
              <a:t>LSA</a:t>
            </a:r>
          </a:p>
        </p:txBody>
      </p:sp>
      <p:sp>
        <p:nvSpPr>
          <p:cNvPr id="36" name="TextBox 35"/>
          <p:cNvSpPr txBox="1"/>
          <p:nvPr/>
        </p:nvSpPr>
        <p:spPr>
          <a:xfrm>
            <a:off x="1475656" y="3140968"/>
            <a:ext cx="2497858" cy="523220"/>
          </a:xfrm>
          <a:prstGeom prst="rect">
            <a:avLst/>
          </a:prstGeom>
          <a:noFill/>
        </p:spPr>
        <p:txBody>
          <a:bodyPr wrap="square" rtlCol="0">
            <a:spAutoFit/>
          </a:bodyPr>
          <a:lstStyle/>
          <a:p>
            <a:pPr algn="ctr"/>
            <a:r>
              <a:rPr lang="en-GB" sz="1400" dirty="0">
                <a:solidFill>
                  <a:schemeClr val="bg1"/>
                </a:solidFill>
              </a:rPr>
              <a:t>3EF – Mrs </a:t>
            </a:r>
            <a:r>
              <a:rPr lang="en-GB" sz="1400" dirty="0" err="1">
                <a:solidFill>
                  <a:schemeClr val="bg1"/>
                </a:solidFill>
              </a:rPr>
              <a:t>Brignall</a:t>
            </a:r>
            <a:endParaRPr lang="en-GB" sz="1400" dirty="0">
              <a:solidFill>
                <a:schemeClr val="bg1"/>
              </a:solidFill>
            </a:endParaRPr>
          </a:p>
          <a:p>
            <a:pPr algn="ctr"/>
            <a:r>
              <a:rPr lang="en-GB" sz="1400" dirty="0">
                <a:solidFill>
                  <a:schemeClr val="bg1"/>
                </a:solidFill>
              </a:rPr>
              <a:t>Class Teacher</a:t>
            </a:r>
          </a:p>
        </p:txBody>
      </p:sp>
      <p:sp>
        <p:nvSpPr>
          <p:cNvPr id="41" name="TextBox 40"/>
          <p:cNvSpPr txBox="1"/>
          <p:nvPr/>
        </p:nvSpPr>
        <p:spPr>
          <a:xfrm>
            <a:off x="2642059" y="5389006"/>
            <a:ext cx="1926618" cy="584775"/>
          </a:xfrm>
          <a:prstGeom prst="rect">
            <a:avLst/>
          </a:prstGeom>
          <a:noFill/>
        </p:spPr>
        <p:txBody>
          <a:bodyPr wrap="square" rtlCol="0">
            <a:spAutoFit/>
          </a:bodyPr>
          <a:lstStyle/>
          <a:p>
            <a:pPr algn="ctr"/>
            <a:r>
              <a:rPr lang="en-GB" sz="1600" dirty="0">
                <a:solidFill>
                  <a:schemeClr val="bg1"/>
                </a:solidFill>
              </a:rPr>
              <a:t>Mrs </a:t>
            </a:r>
            <a:r>
              <a:rPr lang="en-GB" sz="1600" dirty="0" err="1">
                <a:solidFill>
                  <a:schemeClr val="bg1"/>
                </a:solidFill>
              </a:rPr>
              <a:t>Fishleigh</a:t>
            </a:r>
            <a:endParaRPr lang="en-GB" sz="1600" dirty="0">
              <a:solidFill>
                <a:schemeClr val="bg1"/>
              </a:solidFill>
            </a:endParaRPr>
          </a:p>
          <a:p>
            <a:pPr algn="ctr"/>
            <a:r>
              <a:rPr lang="en-GB" sz="1600" dirty="0">
                <a:solidFill>
                  <a:schemeClr val="bg1"/>
                </a:solidFill>
              </a:rPr>
              <a:t>LSA</a:t>
            </a:r>
          </a:p>
        </p:txBody>
      </p:sp>
      <p:sp>
        <p:nvSpPr>
          <p:cNvPr id="43" name="TextBox 42"/>
          <p:cNvSpPr txBox="1"/>
          <p:nvPr/>
        </p:nvSpPr>
        <p:spPr>
          <a:xfrm>
            <a:off x="3419872" y="3132257"/>
            <a:ext cx="2186248" cy="523220"/>
          </a:xfrm>
          <a:prstGeom prst="rect">
            <a:avLst/>
          </a:prstGeom>
          <a:noFill/>
        </p:spPr>
        <p:txBody>
          <a:bodyPr wrap="square" rtlCol="0">
            <a:spAutoFit/>
          </a:bodyPr>
          <a:lstStyle/>
          <a:p>
            <a:pPr algn="ctr"/>
            <a:r>
              <a:rPr lang="en-GB" sz="1400" dirty="0">
                <a:solidFill>
                  <a:schemeClr val="bg1"/>
                </a:solidFill>
              </a:rPr>
              <a:t>3RL – Mrs Ransom</a:t>
            </a:r>
          </a:p>
          <a:p>
            <a:pPr algn="ctr"/>
            <a:r>
              <a:rPr lang="en-GB" sz="1400" dirty="0">
                <a:solidFill>
                  <a:schemeClr val="bg1"/>
                </a:solidFill>
              </a:rPr>
              <a:t>Class Teacher</a:t>
            </a:r>
          </a:p>
        </p:txBody>
      </p:sp>
      <p:sp>
        <p:nvSpPr>
          <p:cNvPr id="44" name="TextBox 43"/>
          <p:cNvSpPr txBox="1"/>
          <p:nvPr/>
        </p:nvSpPr>
        <p:spPr>
          <a:xfrm>
            <a:off x="4726968" y="5384240"/>
            <a:ext cx="1622470" cy="584775"/>
          </a:xfrm>
          <a:prstGeom prst="rect">
            <a:avLst/>
          </a:prstGeom>
          <a:noFill/>
        </p:spPr>
        <p:txBody>
          <a:bodyPr wrap="square" rtlCol="0">
            <a:spAutoFit/>
          </a:bodyPr>
          <a:lstStyle/>
          <a:p>
            <a:pPr algn="ctr"/>
            <a:r>
              <a:rPr lang="en-GB" sz="1600" dirty="0">
                <a:solidFill>
                  <a:schemeClr val="bg1"/>
                </a:solidFill>
              </a:rPr>
              <a:t>Mrs Wilkes</a:t>
            </a:r>
          </a:p>
          <a:p>
            <a:pPr algn="ctr"/>
            <a:r>
              <a:rPr lang="en-GB" sz="1600" dirty="0">
                <a:solidFill>
                  <a:schemeClr val="bg1"/>
                </a:solidFill>
              </a:rPr>
              <a:t>LSA</a:t>
            </a:r>
          </a:p>
        </p:txBody>
      </p:sp>
      <p:sp>
        <p:nvSpPr>
          <p:cNvPr id="38" name="Rounded Rectangle 33">
            <a:extLst>
              <a:ext uri="{FF2B5EF4-FFF2-40B4-BE49-F238E27FC236}">
                <a16:creationId xmlns:a16="http://schemas.microsoft.com/office/drawing/2014/main" id="{B6726F20-C704-46C3-A8F9-E5ABE350CF10}"/>
              </a:ext>
            </a:extLst>
          </p:cNvPr>
          <p:cNvSpPr/>
          <p:nvPr/>
        </p:nvSpPr>
        <p:spPr>
          <a:xfrm>
            <a:off x="7308304" y="1337864"/>
            <a:ext cx="1764000"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TextBox 41">
            <a:extLst>
              <a:ext uri="{FF2B5EF4-FFF2-40B4-BE49-F238E27FC236}">
                <a16:creationId xmlns:a16="http://schemas.microsoft.com/office/drawing/2014/main" id="{E3A2F854-B91E-4A05-9660-F90C245F983A}"/>
              </a:ext>
            </a:extLst>
          </p:cNvPr>
          <p:cNvSpPr txBox="1"/>
          <p:nvPr/>
        </p:nvSpPr>
        <p:spPr>
          <a:xfrm>
            <a:off x="7090014" y="3193812"/>
            <a:ext cx="2234514" cy="523220"/>
          </a:xfrm>
          <a:prstGeom prst="rect">
            <a:avLst/>
          </a:prstGeom>
          <a:noFill/>
        </p:spPr>
        <p:txBody>
          <a:bodyPr wrap="square" rtlCol="0">
            <a:spAutoFit/>
          </a:bodyPr>
          <a:lstStyle/>
          <a:p>
            <a:pPr algn="ctr"/>
            <a:r>
              <a:rPr lang="en-GB" sz="1400" spc="-150" dirty="0">
                <a:solidFill>
                  <a:schemeClr val="bg1"/>
                </a:solidFill>
              </a:rPr>
              <a:t>3AM – </a:t>
            </a:r>
            <a:r>
              <a:rPr lang="en-GB" sz="1400" dirty="0">
                <a:solidFill>
                  <a:schemeClr val="bg1"/>
                </a:solidFill>
              </a:rPr>
              <a:t>Miss</a:t>
            </a:r>
            <a:r>
              <a:rPr lang="en-GB" sz="1400" spc="-150" dirty="0">
                <a:solidFill>
                  <a:schemeClr val="bg1"/>
                </a:solidFill>
              </a:rPr>
              <a:t> </a:t>
            </a:r>
            <a:r>
              <a:rPr lang="en-GB" sz="1400" dirty="0" err="1">
                <a:solidFill>
                  <a:schemeClr val="bg1"/>
                </a:solidFill>
              </a:rPr>
              <a:t>Marcham</a:t>
            </a:r>
            <a:endParaRPr lang="en-GB" sz="1400" dirty="0">
              <a:solidFill>
                <a:schemeClr val="bg1"/>
              </a:solidFill>
            </a:endParaRPr>
          </a:p>
          <a:p>
            <a:pPr algn="ctr"/>
            <a:r>
              <a:rPr lang="en-GB" sz="1400" dirty="0">
                <a:solidFill>
                  <a:schemeClr val="bg1"/>
                </a:solidFill>
              </a:rPr>
              <a:t>Class Teacher</a:t>
            </a:r>
          </a:p>
        </p:txBody>
      </p:sp>
      <p:pic>
        <p:nvPicPr>
          <p:cNvPr id="4" name="Picture 3">
            <a:extLst>
              <a:ext uri="{FF2B5EF4-FFF2-40B4-BE49-F238E27FC236}">
                <a16:creationId xmlns:a16="http://schemas.microsoft.com/office/drawing/2014/main" id="{07C54F72-07A1-4C16-A40F-0FEE1C3DE1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65045" y="4295089"/>
            <a:ext cx="708577" cy="1072989"/>
          </a:xfrm>
          <a:prstGeom prst="rect">
            <a:avLst/>
          </a:prstGeom>
        </p:spPr>
      </p:pic>
      <p:pic>
        <p:nvPicPr>
          <p:cNvPr id="47" name="Picture 46">
            <a:extLst>
              <a:ext uri="{FF2B5EF4-FFF2-40B4-BE49-F238E27FC236}">
                <a16:creationId xmlns:a16="http://schemas.microsoft.com/office/drawing/2014/main" id="{4CCDA22D-A525-4FB5-B60B-164D261664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10460" y="4293096"/>
            <a:ext cx="706553" cy="1072989"/>
          </a:xfrm>
          <a:prstGeom prst="rect">
            <a:avLst/>
          </a:prstGeom>
        </p:spPr>
      </p:pic>
      <p:pic>
        <p:nvPicPr>
          <p:cNvPr id="50" name="Picture 49">
            <a:extLst>
              <a:ext uri="{FF2B5EF4-FFF2-40B4-BE49-F238E27FC236}">
                <a16:creationId xmlns:a16="http://schemas.microsoft.com/office/drawing/2014/main" id="{01E428CB-C1D8-4FF5-9ABB-6022F0CC6A3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38634" y="4295100"/>
            <a:ext cx="712656" cy="1068983"/>
          </a:xfrm>
          <a:prstGeom prst="rect">
            <a:avLst/>
          </a:prstGeom>
        </p:spPr>
      </p:pic>
      <p:pic>
        <p:nvPicPr>
          <p:cNvPr id="51" name="Picture 50">
            <a:extLst>
              <a:ext uri="{FF2B5EF4-FFF2-40B4-BE49-F238E27FC236}">
                <a16:creationId xmlns:a16="http://schemas.microsoft.com/office/drawing/2014/main" id="{E2B07DD0-3BDF-4E91-B53E-374F343498C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68389" y="4293097"/>
            <a:ext cx="708577" cy="1072989"/>
          </a:xfrm>
          <a:prstGeom prst="rect">
            <a:avLst/>
          </a:prstGeom>
        </p:spPr>
      </p:pic>
      <p:pic>
        <p:nvPicPr>
          <p:cNvPr id="54" name="Picture 53">
            <a:extLst>
              <a:ext uri="{FF2B5EF4-FFF2-40B4-BE49-F238E27FC236}">
                <a16:creationId xmlns:a16="http://schemas.microsoft.com/office/drawing/2014/main" id="{95F94369-5436-4640-954B-5E95CB9595F6}"/>
              </a:ext>
            </a:extLst>
          </p:cNvPr>
          <p:cNvPicPr>
            <a:picLocks noChangeAspect="1"/>
          </p:cNvPicPr>
          <p:nvPr/>
        </p:nvPicPr>
        <p:blipFill rotWithShape="1">
          <a:blip r:embed="rId8">
            <a:extLst>
              <a:ext uri="{28A0092B-C50C-407E-A947-70E740481C1C}">
                <a14:useLocalDpi xmlns:a14="http://schemas.microsoft.com/office/drawing/2010/main" val="0"/>
              </a:ext>
            </a:extLst>
          </a:blip>
          <a:srcRect l="6364" t="2865" r="3047" b="2344"/>
          <a:stretch/>
        </p:blipFill>
        <p:spPr>
          <a:xfrm>
            <a:off x="465736" y="1481870"/>
            <a:ext cx="1045249" cy="1620000"/>
          </a:xfrm>
          <a:prstGeom prst="rect">
            <a:avLst/>
          </a:prstGeom>
          <a:ln w="28575">
            <a:solidFill>
              <a:schemeClr val="bg1"/>
            </a:solidFill>
          </a:ln>
        </p:spPr>
      </p:pic>
      <p:pic>
        <p:nvPicPr>
          <p:cNvPr id="55" name="Picture 54">
            <a:extLst>
              <a:ext uri="{FF2B5EF4-FFF2-40B4-BE49-F238E27FC236}">
                <a16:creationId xmlns:a16="http://schemas.microsoft.com/office/drawing/2014/main" id="{E1BEBDB6-DE0C-492B-82BF-1A878E52651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3860" t="2161" r="2026" b="2671"/>
          <a:stretch/>
        </p:blipFill>
        <p:spPr>
          <a:xfrm>
            <a:off x="2123728" y="1481870"/>
            <a:ext cx="1076712" cy="1620000"/>
          </a:xfrm>
          <a:prstGeom prst="rect">
            <a:avLst/>
          </a:prstGeom>
          <a:ln w="28575">
            <a:solidFill>
              <a:schemeClr val="bg1"/>
            </a:solidFill>
          </a:ln>
        </p:spPr>
      </p:pic>
      <p:sp>
        <p:nvSpPr>
          <p:cNvPr id="57" name="Rounded Rectangle 33">
            <a:extLst>
              <a:ext uri="{FF2B5EF4-FFF2-40B4-BE49-F238E27FC236}">
                <a16:creationId xmlns:a16="http://schemas.microsoft.com/office/drawing/2014/main" id="{CDDAD29B-D3FD-40C9-BD86-05D29BA3913F}"/>
              </a:ext>
            </a:extLst>
          </p:cNvPr>
          <p:cNvSpPr/>
          <p:nvPr/>
        </p:nvSpPr>
        <p:spPr>
          <a:xfrm>
            <a:off x="5436096" y="1337864"/>
            <a:ext cx="1764000"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6" name="Picture 55">
            <a:extLst>
              <a:ext uri="{FF2B5EF4-FFF2-40B4-BE49-F238E27FC236}">
                <a16:creationId xmlns:a16="http://schemas.microsoft.com/office/drawing/2014/main" id="{D2BEAA96-A206-4DED-A2A7-4CAEDA2FE4A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32141" y="1481870"/>
            <a:ext cx="1300911" cy="1620000"/>
          </a:xfrm>
          <a:prstGeom prst="rect">
            <a:avLst/>
          </a:prstGeom>
          <a:ln w="28575">
            <a:solidFill>
              <a:schemeClr val="bg1"/>
            </a:solidFill>
          </a:ln>
        </p:spPr>
      </p:pic>
      <p:pic>
        <p:nvPicPr>
          <p:cNvPr id="6" name="Picture 5">
            <a:extLst>
              <a:ext uri="{FF2B5EF4-FFF2-40B4-BE49-F238E27FC236}">
                <a16:creationId xmlns:a16="http://schemas.microsoft.com/office/drawing/2014/main" id="{7A77BD13-170B-426C-9D1A-11116EB3C029}"/>
              </a:ext>
            </a:extLst>
          </p:cNvPr>
          <p:cNvPicPr>
            <a:picLocks noChangeAspect="1"/>
          </p:cNvPicPr>
          <p:nvPr/>
        </p:nvPicPr>
        <p:blipFill rotWithShape="1">
          <a:blip r:embed="rId11">
            <a:extLst>
              <a:ext uri="{28A0092B-C50C-407E-A947-70E740481C1C}">
                <a14:useLocalDpi xmlns:a14="http://schemas.microsoft.com/office/drawing/2010/main" val="0"/>
              </a:ext>
            </a:extLst>
          </a:blip>
          <a:srcRect l="6807" t="2527" r="5713" b="4273"/>
          <a:stretch/>
        </p:blipFill>
        <p:spPr>
          <a:xfrm>
            <a:off x="3973514" y="1481870"/>
            <a:ext cx="1155250" cy="1620000"/>
          </a:xfrm>
          <a:prstGeom prst="rect">
            <a:avLst/>
          </a:prstGeom>
          <a:ln w="28575">
            <a:solidFill>
              <a:schemeClr val="bg1"/>
            </a:solidFill>
          </a:ln>
        </p:spPr>
      </p:pic>
      <p:sp>
        <p:nvSpPr>
          <p:cNvPr id="58" name="TextBox 57">
            <a:extLst>
              <a:ext uri="{FF2B5EF4-FFF2-40B4-BE49-F238E27FC236}">
                <a16:creationId xmlns:a16="http://schemas.microsoft.com/office/drawing/2014/main" id="{DFC19383-0694-4685-9B19-832BE0BB3FEF}"/>
              </a:ext>
            </a:extLst>
          </p:cNvPr>
          <p:cNvSpPr txBox="1"/>
          <p:nvPr/>
        </p:nvSpPr>
        <p:spPr>
          <a:xfrm>
            <a:off x="5220072" y="3121804"/>
            <a:ext cx="2186248" cy="523220"/>
          </a:xfrm>
          <a:prstGeom prst="rect">
            <a:avLst/>
          </a:prstGeom>
          <a:noFill/>
        </p:spPr>
        <p:txBody>
          <a:bodyPr wrap="square" rtlCol="0">
            <a:spAutoFit/>
          </a:bodyPr>
          <a:lstStyle/>
          <a:p>
            <a:pPr algn="ctr"/>
            <a:r>
              <a:rPr lang="en-GB" sz="1400" dirty="0">
                <a:solidFill>
                  <a:schemeClr val="bg1"/>
                </a:solidFill>
              </a:rPr>
              <a:t>3RL – Mrs Long</a:t>
            </a:r>
          </a:p>
          <a:p>
            <a:pPr algn="ctr"/>
            <a:r>
              <a:rPr lang="en-GB" sz="1400" dirty="0">
                <a:solidFill>
                  <a:schemeClr val="bg1"/>
                </a:solidFill>
              </a:rPr>
              <a:t>Class Teacher</a:t>
            </a:r>
          </a:p>
        </p:txBody>
      </p:sp>
      <p:pic>
        <p:nvPicPr>
          <p:cNvPr id="59" name="Picture 58">
            <a:extLst>
              <a:ext uri="{FF2B5EF4-FFF2-40B4-BE49-F238E27FC236}">
                <a16:creationId xmlns:a16="http://schemas.microsoft.com/office/drawing/2014/main" id="{6AE7D664-3049-45BC-B8B2-2D6DBF98F53F}"/>
              </a:ext>
            </a:extLst>
          </p:cNvPr>
          <p:cNvPicPr>
            <a:picLocks noChangeAspect="1"/>
          </p:cNvPicPr>
          <p:nvPr/>
        </p:nvPicPr>
        <p:blipFill rotWithShape="1">
          <a:blip r:embed="rId12">
            <a:extLst>
              <a:ext uri="{28A0092B-C50C-407E-A947-70E740481C1C}">
                <a14:useLocalDpi xmlns:a14="http://schemas.microsoft.com/office/drawing/2010/main" val="0"/>
              </a:ext>
            </a:extLst>
          </a:blip>
          <a:srcRect l="5900" t="3176" r="4767" b="3380"/>
          <a:stretch/>
        </p:blipFill>
        <p:spPr>
          <a:xfrm>
            <a:off x="5796136" y="1481870"/>
            <a:ext cx="1136406" cy="1620000"/>
          </a:xfrm>
          <a:prstGeom prst="rect">
            <a:avLst/>
          </a:prstGeom>
          <a:ln w="28575">
            <a:solidFill>
              <a:schemeClr val="bg1"/>
            </a:solidFill>
          </a:ln>
        </p:spPr>
      </p:pic>
    </p:spTree>
    <p:extLst>
      <p:ext uri="{BB962C8B-B14F-4D97-AF65-F5344CB8AC3E}">
        <p14:creationId xmlns:p14="http://schemas.microsoft.com/office/powerpoint/2010/main" val="4413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AutoShape 7"/>
          <p:cNvSpPr>
            <a:spLocks noChangeArrowheads="1"/>
          </p:cNvSpPr>
          <p:nvPr/>
        </p:nvSpPr>
        <p:spPr bwMode="auto">
          <a:xfrm rot="1263258">
            <a:off x="5697734" y="291296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48" name="AutoShape 7"/>
          <p:cNvSpPr>
            <a:spLocks noChangeArrowheads="1"/>
          </p:cNvSpPr>
          <p:nvPr/>
        </p:nvSpPr>
        <p:spPr bwMode="auto">
          <a:xfrm rot="1263258">
            <a:off x="3064182" y="1628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86531"/>
            <a:ext cx="4572032" cy="369332"/>
          </a:xfrm>
          <a:prstGeom prst="rect">
            <a:avLst/>
          </a:prstGeom>
          <a:noFill/>
        </p:spPr>
        <p:txBody>
          <a:bodyPr wrap="square" rtlCol="0">
            <a:spAutoFit/>
          </a:bodyPr>
          <a:lstStyle/>
          <a:p>
            <a:endParaRPr lang="en-GB" dirty="0">
              <a:solidFill>
                <a:schemeClr val="bg1"/>
              </a:solidFill>
            </a:endParaRPr>
          </a:p>
        </p:txBody>
      </p:sp>
      <p:pic>
        <p:nvPicPr>
          <p:cNvPr id="7178" name="Picture 10" descr="https://i.ytimg.com/vi/utgeHWT-HpE/maxresdefault.jpg"/>
          <p:cNvPicPr>
            <a:picLocks noChangeAspect="1" noChangeArrowheads="1"/>
          </p:cNvPicPr>
          <p:nvPr/>
        </p:nvPicPr>
        <p:blipFill rotWithShape="1">
          <a:blip r:embed="rId3" cstate="print"/>
          <a:srcRect b="13339"/>
          <a:stretch/>
        </p:blipFill>
        <p:spPr bwMode="auto">
          <a:xfrm>
            <a:off x="8048567" y="6165304"/>
            <a:ext cx="1002702" cy="634098"/>
          </a:xfrm>
          <a:prstGeom prst="rect">
            <a:avLst/>
          </a:prstGeom>
          <a:noFill/>
        </p:spPr>
      </p:pic>
      <p:sp>
        <p:nvSpPr>
          <p:cNvPr id="5" name="TextBox 4"/>
          <p:cNvSpPr txBox="1"/>
          <p:nvPr/>
        </p:nvSpPr>
        <p:spPr>
          <a:xfrm>
            <a:off x="502119" y="332656"/>
            <a:ext cx="8146936" cy="938719"/>
          </a:xfrm>
          <a:prstGeom prst="rect">
            <a:avLst/>
          </a:prstGeom>
          <a:noFill/>
        </p:spPr>
        <p:txBody>
          <a:bodyPr wrap="square" rtlCol="0">
            <a:spAutoFit/>
          </a:bodyPr>
          <a:lstStyle/>
          <a:p>
            <a:pPr algn="ctr"/>
            <a:r>
              <a:rPr lang="en-GB" sz="5500" b="1" dirty="0">
                <a:solidFill>
                  <a:schemeClr val="bg1"/>
                </a:solidFill>
              </a:rPr>
              <a:t>Extended Team…</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1051938" y="2156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19244" y="343525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1" name="AutoShape 7"/>
          <p:cNvSpPr>
            <a:spLocks noChangeArrowheads="1"/>
          </p:cNvSpPr>
          <p:nvPr/>
        </p:nvSpPr>
        <p:spPr bwMode="auto">
          <a:xfrm rot="1263258">
            <a:off x="8317268" y="167961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3083629" y="15074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41116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5" name="AutoShape 7"/>
          <p:cNvSpPr>
            <a:spLocks noChangeArrowheads="1"/>
          </p:cNvSpPr>
          <p:nvPr/>
        </p:nvSpPr>
        <p:spPr bwMode="auto">
          <a:xfrm rot="1263258">
            <a:off x="6712624" y="204894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7" name="AutoShape 7"/>
          <p:cNvSpPr>
            <a:spLocks noChangeArrowheads="1"/>
          </p:cNvSpPr>
          <p:nvPr/>
        </p:nvSpPr>
        <p:spPr bwMode="auto">
          <a:xfrm rot="1263258">
            <a:off x="8189958" y="461304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8" name="AutoShape 7"/>
          <p:cNvSpPr>
            <a:spLocks noChangeArrowheads="1"/>
          </p:cNvSpPr>
          <p:nvPr/>
        </p:nvSpPr>
        <p:spPr bwMode="auto">
          <a:xfrm rot="1263258">
            <a:off x="8378387" y="14788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p:cNvSpPr>
            <a:spLocks noChangeArrowheads="1"/>
          </p:cNvSpPr>
          <p:nvPr/>
        </p:nvSpPr>
        <p:spPr bwMode="auto">
          <a:xfrm rot="1263258">
            <a:off x="3902704" y="512661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4989844" y="616004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579145" y="2383923"/>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4" name="Rounded Rectangle 33"/>
          <p:cNvSpPr/>
          <p:nvPr/>
        </p:nvSpPr>
        <p:spPr>
          <a:xfrm>
            <a:off x="6185748" y="2383922"/>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5" name="Rounded Rectangle 34"/>
          <p:cNvSpPr/>
          <p:nvPr/>
        </p:nvSpPr>
        <p:spPr>
          <a:xfrm>
            <a:off x="3359451" y="2383923"/>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 name="TextBox 2"/>
          <p:cNvSpPr txBox="1"/>
          <p:nvPr/>
        </p:nvSpPr>
        <p:spPr>
          <a:xfrm>
            <a:off x="490420" y="4093910"/>
            <a:ext cx="2497858" cy="646331"/>
          </a:xfrm>
          <a:prstGeom prst="rect">
            <a:avLst/>
          </a:prstGeom>
          <a:noFill/>
        </p:spPr>
        <p:txBody>
          <a:bodyPr wrap="square" rtlCol="0">
            <a:spAutoFit/>
          </a:bodyPr>
          <a:lstStyle/>
          <a:p>
            <a:pPr algn="ctr"/>
            <a:r>
              <a:rPr lang="en-GB" dirty="0">
                <a:solidFill>
                  <a:schemeClr val="bg1"/>
                </a:solidFill>
              </a:rPr>
              <a:t>Miss Parsons</a:t>
            </a:r>
          </a:p>
          <a:p>
            <a:pPr algn="ctr"/>
            <a:r>
              <a:rPr lang="en-GB" dirty="0">
                <a:solidFill>
                  <a:schemeClr val="bg1"/>
                </a:solidFill>
              </a:rPr>
              <a:t>Federation SENCO</a:t>
            </a:r>
          </a:p>
        </p:txBody>
      </p:sp>
      <p:sp>
        <p:nvSpPr>
          <p:cNvPr id="36" name="TextBox 35"/>
          <p:cNvSpPr txBox="1"/>
          <p:nvPr/>
        </p:nvSpPr>
        <p:spPr>
          <a:xfrm>
            <a:off x="3226270" y="4077072"/>
            <a:ext cx="2497858" cy="646331"/>
          </a:xfrm>
          <a:prstGeom prst="rect">
            <a:avLst/>
          </a:prstGeom>
          <a:noFill/>
        </p:spPr>
        <p:txBody>
          <a:bodyPr wrap="square" rtlCol="0">
            <a:spAutoFit/>
          </a:bodyPr>
          <a:lstStyle/>
          <a:p>
            <a:pPr algn="ctr"/>
            <a:r>
              <a:rPr lang="en-GB" dirty="0">
                <a:solidFill>
                  <a:schemeClr val="bg1"/>
                </a:solidFill>
              </a:rPr>
              <a:t>Mrs Kirby</a:t>
            </a:r>
          </a:p>
          <a:p>
            <a:pPr algn="ctr"/>
            <a:r>
              <a:rPr lang="en-GB" dirty="0">
                <a:solidFill>
                  <a:schemeClr val="bg1"/>
                </a:solidFill>
              </a:rPr>
              <a:t>FSW</a:t>
            </a:r>
          </a:p>
        </p:txBody>
      </p:sp>
      <p:sp>
        <p:nvSpPr>
          <p:cNvPr id="43" name="TextBox 42"/>
          <p:cNvSpPr txBox="1"/>
          <p:nvPr/>
        </p:nvSpPr>
        <p:spPr>
          <a:xfrm>
            <a:off x="6106590" y="4077072"/>
            <a:ext cx="2497858" cy="646331"/>
          </a:xfrm>
          <a:prstGeom prst="rect">
            <a:avLst/>
          </a:prstGeom>
          <a:noFill/>
        </p:spPr>
        <p:txBody>
          <a:bodyPr wrap="square" rtlCol="0">
            <a:spAutoFit/>
          </a:bodyPr>
          <a:lstStyle/>
          <a:p>
            <a:pPr algn="ctr"/>
            <a:r>
              <a:rPr lang="en-GB" dirty="0">
                <a:solidFill>
                  <a:schemeClr val="bg1"/>
                </a:solidFill>
              </a:rPr>
              <a:t>Mrs Barratt</a:t>
            </a:r>
          </a:p>
          <a:p>
            <a:pPr algn="ctr"/>
            <a:r>
              <a:rPr lang="en-GB" dirty="0">
                <a:solidFill>
                  <a:schemeClr val="bg1"/>
                </a:solidFill>
              </a:rPr>
              <a:t>ELSA</a:t>
            </a:r>
          </a:p>
        </p:txBody>
      </p:sp>
      <p:pic>
        <p:nvPicPr>
          <p:cNvPr id="32" name="Picture 31">
            <a:extLst>
              <a:ext uri="{FF2B5EF4-FFF2-40B4-BE49-F238E27FC236}">
                <a16:creationId xmlns:a16="http://schemas.microsoft.com/office/drawing/2014/main" id="{3345CFD9-2B64-4F90-853F-221FF1B503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9859" y="2542478"/>
            <a:ext cx="1030428" cy="1551432"/>
          </a:xfrm>
          <a:prstGeom prst="rect">
            <a:avLst/>
          </a:prstGeom>
        </p:spPr>
      </p:pic>
      <p:pic>
        <p:nvPicPr>
          <p:cNvPr id="33" name="Picture 32">
            <a:extLst>
              <a:ext uri="{FF2B5EF4-FFF2-40B4-BE49-F238E27FC236}">
                <a16:creationId xmlns:a16="http://schemas.microsoft.com/office/drawing/2014/main" id="{8B10F6FE-ACE5-43AC-891D-3AACBBE2564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65301" y="2559788"/>
            <a:ext cx="1030540" cy="1516644"/>
          </a:xfrm>
          <a:prstGeom prst="rect">
            <a:avLst/>
          </a:prstGeom>
        </p:spPr>
      </p:pic>
      <p:pic>
        <p:nvPicPr>
          <p:cNvPr id="38" name="Picture 37">
            <a:extLst>
              <a:ext uri="{FF2B5EF4-FFF2-40B4-BE49-F238E27FC236}">
                <a16:creationId xmlns:a16="http://schemas.microsoft.com/office/drawing/2014/main" id="{29873D9F-1934-4C77-9222-1E0C98A39D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90865" y="2542310"/>
            <a:ext cx="1030540" cy="1551600"/>
          </a:xfrm>
          <a:prstGeom prst="rect">
            <a:avLst/>
          </a:prstGeom>
        </p:spPr>
      </p:pic>
    </p:spTree>
    <p:extLst>
      <p:ext uri="{BB962C8B-B14F-4D97-AF65-F5344CB8AC3E}">
        <p14:creationId xmlns:p14="http://schemas.microsoft.com/office/powerpoint/2010/main" val="3646046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461511" y="154527"/>
            <a:ext cx="8146936" cy="1785104"/>
          </a:xfrm>
          <a:prstGeom prst="rect">
            <a:avLst/>
          </a:prstGeom>
          <a:noFill/>
        </p:spPr>
        <p:txBody>
          <a:bodyPr wrap="square" rtlCol="0">
            <a:spAutoFit/>
          </a:bodyPr>
          <a:lstStyle/>
          <a:p>
            <a:pPr algn="ctr"/>
            <a:r>
              <a:rPr lang="en-GB" sz="5500" b="1" dirty="0">
                <a:solidFill>
                  <a:schemeClr val="bg1"/>
                </a:solidFill>
              </a:rPr>
              <a:t>A few highlights of the year to come…</a:t>
            </a:r>
          </a:p>
        </p:txBody>
      </p:sp>
      <p:sp>
        <p:nvSpPr>
          <p:cNvPr id="18" name="Rounded Rectangle 17"/>
          <p:cNvSpPr/>
          <p:nvPr/>
        </p:nvSpPr>
        <p:spPr>
          <a:xfrm>
            <a:off x="395536" y="2019017"/>
            <a:ext cx="2662263" cy="3639223"/>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0" name="Rounded Rectangle 19"/>
          <p:cNvSpPr/>
          <p:nvPr/>
        </p:nvSpPr>
        <p:spPr>
          <a:xfrm>
            <a:off x="3203848" y="1988840"/>
            <a:ext cx="2662263" cy="3669400"/>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1" name="Rounded Rectangle 20"/>
          <p:cNvSpPr/>
          <p:nvPr/>
        </p:nvSpPr>
        <p:spPr>
          <a:xfrm>
            <a:off x="6012160" y="1988840"/>
            <a:ext cx="2662263" cy="3669400"/>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 name="Content Placeholder 2"/>
          <p:cNvSpPr>
            <a:spLocks noGrp="1"/>
          </p:cNvSpPr>
          <p:nvPr>
            <p:ph idx="1"/>
          </p:nvPr>
        </p:nvSpPr>
        <p:spPr>
          <a:xfrm>
            <a:off x="431412" y="2245650"/>
            <a:ext cx="2590510" cy="4126273"/>
          </a:xfrm>
        </p:spPr>
        <p:txBody>
          <a:bodyPr anchor="t">
            <a:normAutofit/>
          </a:bodyPr>
          <a:lstStyle/>
          <a:p>
            <a:pPr marL="0" indent="0" algn="ctr">
              <a:buNone/>
            </a:pPr>
            <a:r>
              <a:rPr lang="en-GB" sz="1800" b="1" u="sng" dirty="0">
                <a:solidFill>
                  <a:schemeClr val="bg1"/>
                </a:solidFill>
                <a:effectLst/>
              </a:rPr>
              <a:t>Autumn</a:t>
            </a:r>
          </a:p>
          <a:p>
            <a:pPr>
              <a:buClrTx/>
              <a:buSzPct val="100000"/>
              <a:buFontTx/>
              <a:buChar char="-"/>
            </a:pPr>
            <a:r>
              <a:rPr lang="en-GB" sz="1800" dirty="0">
                <a:solidFill>
                  <a:schemeClr val="bg1"/>
                </a:solidFill>
                <a:effectLst>
                  <a:outerShdw blurRad="38100" dist="38100" dir="2700000" algn="tl">
                    <a:srgbClr val="000000">
                      <a:alpha val="43137"/>
                    </a:srgbClr>
                  </a:outerShdw>
                </a:effectLst>
              </a:rPr>
              <a:t>DT Projects</a:t>
            </a:r>
          </a:p>
          <a:p>
            <a:pPr>
              <a:buClrTx/>
              <a:buSzPct val="100000"/>
              <a:buFontTx/>
              <a:buChar char="-"/>
            </a:pPr>
            <a:r>
              <a:rPr lang="en-GB" sz="1800" dirty="0">
                <a:solidFill>
                  <a:schemeClr val="bg1"/>
                </a:solidFill>
                <a:effectLst>
                  <a:outerShdw blurRad="38100" dist="38100" dir="2700000" algn="tl">
                    <a:srgbClr val="000000">
                      <a:alpha val="43137"/>
                    </a:srgbClr>
                  </a:outerShdw>
                </a:effectLst>
              </a:rPr>
              <a:t>3AM Radio Show</a:t>
            </a:r>
          </a:p>
          <a:p>
            <a:pPr>
              <a:buClrTx/>
              <a:buSzPct val="100000"/>
              <a:buFontTx/>
              <a:buChar char="-"/>
            </a:pPr>
            <a:r>
              <a:rPr lang="en-GB" sz="1800" dirty="0">
                <a:solidFill>
                  <a:schemeClr val="bg1"/>
                </a:solidFill>
                <a:effectLst>
                  <a:outerShdw blurRad="38100" dist="38100" dir="2700000" algn="tl">
                    <a:srgbClr val="000000">
                      <a:alpha val="43137"/>
                    </a:srgbClr>
                  </a:outerShdw>
                </a:effectLst>
              </a:rPr>
              <a:t>3RL Class Assembly</a:t>
            </a:r>
          </a:p>
          <a:p>
            <a:pPr>
              <a:buClrTx/>
              <a:buSzPct val="100000"/>
              <a:buFontTx/>
              <a:buChar char="-"/>
            </a:pPr>
            <a:r>
              <a:rPr lang="en-GB" sz="1800" dirty="0">
                <a:solidFill>
                  <a:schemeClr val="bg1"/>
                </a:solidFill>
                <a:effectLst>
                  <a:outerShdw blurRad="38100" dist="38100" dir="2700000" algn="tl">
                    <a:srgbClr val="000000">
                      <a:alpha val="43137"/>
                    </a:srgbClr>
                  </a:outerShdw>
                </a:effectLst>
              </a:rPr>
              <a:t>Christmas Fun</a:t>
            </a:r>
          </a:p>
          <a:p>
            <a:pPr>
              <a:buClrTx/>
              <a:buSzPct val="100000"/>
              <a:buFontTx/>
              <a:buChar char="-"/>
            </a:pPr>
            <a:r>
              <a:rPr lang="en-GB" sz="1800" dirty="0">
                <a:solidFill>
                  <a:schemeClr val="bg1"/>
                </a:solidFill>
                <a:effectLst>
                  <a:outerShdw blurRad="38100" dist="38100" dir="2700000" algn="tl">
                    <a:srgbClr val="000000">
                      <a:alpha val="43137"/>
                    </a:srgbClr>
                  </a:outerShdw>
                </a:effectLst>
              </a:rPr>
              <a:t>Christmas Production!</a:t>
            </a:r>
          </a:p>
          <a:p>
            <a:pPr>
              <a:buFontTx/>
              <a:buChar char="-"/>
            </a:pPr>
            <a:endParaRPr lang="en-GB" sz="1800" dirty="0">
              <a:solidFill>
                <a:schemeClr val="bg1"/>
              </a:solidFill>
              <a:effectLst/>
            </a:endParaRPr>
          </a:p>
        </p:txBody>
      </p:sp>
      <p:sp>
        <p:nvSpPr>
          <p:cNvPr id="4" name="Content Placeholder 2"/>
          <p:cNvSpPr txBox="1">
            <a:spLocks/>
          </p:cNvSpPr>
          <p:nvPr/>
        </p:nvSpPr>
        <p:spPr>
          <a:xfrm>
            <a:off x="6085946" y="2043222"/>
            <a:ext cx="2590510" cy="3762042"/>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Font typeface="Arial" panose="020B0604020202020204" pitchFamily="34" charset="0"/>
              <a:buNone/>
            </a:pPr>
            <a:r>
              <a:rPr lang="en-GB" sz="1800" b="1" u="sng" dirty="0">
                <a:solidFill>
                  <a:schemeClr val="bg1"/>
                </a:solidFill>
                <a:effectLst>
                  <a:outerShdw blurRad="38100" dist="38100" dir="2700000" algn="tl">
                    <a:srgbClr val="000000">
                      <a:alpha val="43137"/>
                    </a:srgbClr>
                  </a:outerShdw>
                </a:effectLst>
              </a:rPr>
              <a:t>Summer</a:t>
            </a:r>
          </a:p>
          <a:p>
            <a:pPr>
              <a:buFontTx/>
              <a:buChar char="-"/>
            </a:pPr>
            <a:r>
              <a:rPr lang="en-GB" sz="1800" dirty="0">
                <a:solidFill>
                  <a:schemeClr val="bg1"/>
                </a:solidFill>
                <a:effectLst>
                  <a:outerShdw blurRad="38100" dist="38100" dir="2700000" algn="tl">
                    <a:srgbClr val="000000">
                      <a:alpha val="43137"/>
                    </a:srgbClr>
                  </a:outerShdw>
                </a:effectLst>
              </a:rPr>
              <a:t>Fantastic Finish Learning Exhibition</a:t>
            </a:r>
          </a:p>
          <a:p>
            <a:pPr>
              <a:buFontTx/>
              <a:buChar char="-"/>
            </a:pPr>
            <a:r>
              <a:rPr lang="en-GB" sz="1800" dirty="0">
                <a:solidFill>
                  <a:schemeClr val="bg1"/>
                </a:solidFill>
                <a:effectLst>
                  <a:outerShdw blurRad="38100" dist="38100" dir="2700000" algn="tl">
                    <a:srgbClr val="000000">
                      <a:alpha val="43137"/>
                    </a:srgbClr>
                  </a:outerShdw>
                </a:effectLst>
              </a:rPr>
              <a:t>Local Area Walks</a:t>
            </a:r>
          </a:p>
          <a:p>
            <a:pPr>
              <a:buFontTx/>
              <a:buChar char="-"/>
            </a:pPr>
            <a:r>
              <a:rPr lang="en-GB" sz="1800" dirty="0">
                <a:solidFill>
                  <a:schemeClr val="bg1"/>
                </a:solidFill>
                <a:effectLst>
                  <a:outerShdw blurRad="38100" dist="38100" dir="2700000" algn="tl">
                    <a:srgbClr val="000000">
                      <a:alpha val="43137"/>
                    </a:srgbClr>
                  </a:outerShdw>
                </a:effectLst>
              </a:rPr>
              <a:t>Ancient Egyptian Creative Day</a:t>
            </a:r>
          </a:p>
          <a:p>
            <a:pPr>
              <a:buFontTx/>
              <a:buChar char="-"/>
            </a:pPr>
            <a:r>
              <a:rPr lang="en-GB" sz="1800" dirty="0">
                <a:solidFill>
                  <a:schemeClr val="bg1"/>
                </a:solidFill>
                <a:effectLst>
                  <a:outerShdw blurRad="38100" dist="38100" dir="2700000" algn="tl">
                    <a:srgbClr val="000000">
                      <a:alpha val="43137"/>
                    </a:srgbClr>
                  </a:outerShdw>
                </a:effectLst>
              </a:rPr>
              <a:t>3EF Radio Show</a:t>
            </a:r>
          </a:p>
          <a:p>
            <a:pPr>
              <a:buFontTx/>
              <a:buChar char="-"/>
            </a:pPr>
            <a:r>
              <a:rPr lang="en-GB" sz="1800" dirty="0">
                <a:solidFill>
                  <a:schemeClr val="bg1"/>
                </a:solidFill>
                <a:effectLst>
                  <a:outerShdw blurRad="38100" dist="38100" dir="2700000" algn="tl" rotWithShape="0">
                    <a:srgbClr val="000000">
                      <a:alpha val="43137"/>
                    </a:srgbClr>
                  </a:outerShdw>
                </a:effectLst>
              </a:rPr>
              <a:t>3AM Class Assembly</a:t>
            </a:r>
          </a:p>
        </p:txBody>
      </p:sp>
      <p:sp>
        <p:nvSpPr>
          <p:cNvPr id="5" name="Content Placeholder 2"/>
          <p:cNvSpPr txBox="1">
            <a:spLocks/>
          </p:cNvSpPr>
          <p:nvPr/>
        </p:nvSpPr>
        <p:spPr>
          <a:xfrm>
            <a:off x="3205882" y="2043223"/>
            <a:ext cx="2662262" cy="414389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Font typeface="Arial" panose="020B0604020202020204" pitchFamily="34" charset="0"/>
              <a:buNone/>
            </a:pPr>
            <a:r>
              <a:rPr lang="en-GB" sz="1800" b="1" u="sng" dirty="0">
                <a:solidFill>
                  <a:schemeClr val="bg1"/>
                </a:solidFill>
                <a:effectLst>
                  <a:outerShdw blurRad="38100" dist="38100" dir="2700000" algn="tl">
                    <a:srgbClr val="000000">
                      <a:alpha val="43137"/>
                    </a:srgbClr>
                  </a:outerShdw>
                </a:effectLst>
              </a:rPr>
              <a:t>Spring</a:t>
            </a:r>
          </a:p>
          <a:p>
            <a:pPr>
              <a:buFontTx/>
              <a:buChar char="-"/>
            </a:pPr>
            <a:r>
              <a:rPr lang="en-GB" sz="1800" dirty="0">
                <a:solidFill>
                  <a:schemeClr val="bg1"/>
                </a:solidFill>
                <a:effectLst>
                  <a:outerShdw blurRad="38100" dist="38100" dir="2700000" algn="tl">
                    <a:srgbClr val="000000">
                      <a:alpha val="43137"/>
                    </a:srgbClr>
                  </a:outerShdw>
                </a:effectLst>
              </a:rPr>
              <a:t>Stone Age Creative Day</a:t>
            </a:r>
          </a:p>
          <a:p>
            <a:pPr>
              <a:buFontTx/>
              <a:buChar char="-"/>
            </a:pPr>
            <a:r>
              <a:rPr lang="en-GB" sz="1800" dirty="0">
                <a:solidFill>
                  <a:schemeClr val="bg1"/>
                </a:solidFill>
                <a:effectLst>
                  <a:outerShdw blurRad="38100" dist="38100" dir="2700000" algn="tl">
                    <a:srgbClr val="000000">
                      <a:alpha val="43137"/>
                    </a:srgbClr>
                  </a:outerShdw>
                </a:effectLst>
              </a:rPr>
              <a:t>3RL Radio Show</a:t>
            </a:r>
          </a:p>
          <a:p>
            <a:pPr>
              <a:buFontTx/>
              <a:buChar char="-"/>
            </a:pPr>
            <a:r>
              <a:rPr lang="en-GB" sz="1800" dirty="0">
                <a:solidFill>
                  <a:schemeClr val="bg1"/>
                </a:solidFill>
                <a:effectLst>
                  <a:outerShdw blurRad="38100" dist="38100" dir="2700000" algn="tl">
                    <a:srgbClr val="000000">
                      <a:alpha val="43137"/>
                    </a:srgbClr>
                  </a:outerShdw>
                </a:effectLst>
              </a:rPr>
              <a:t>3EF Class Assembly</a:t>
            </a:r>
          </a:p>
          <a:p>
            <a:pPr>
              <a:buFontTx/>
              <a:buChar char="-"/>
            </a:pPr>
            <a:r>
              <a:rPr lang="en-GB" sz="1800" dirty="0">
                <a:solidFill>
                  <a:schemeClr val="bg1"/>
                </a:solidFill>
                <a:effectLst>
                  <a:outerShdw blurRad="38100" dist="38100" dir="2700000" algn="tl">
                    <a:srgbClr val="000000">
                      <a:alpha val="43137"/>
                    </a:srgbClr>
                  </a:outerShdw>
                </a:effectLst>
              </a:rPr>
              <a:t>Musical Performance</a:t>
            </a:r>
          </a:p>
          <a:p>
            <a:pPr>
              <a:buFontTx/>
              <a:buChar char="-"/>
            </a:pPr>
            <a:r>
              <a:rPr lang="en-GB" sz="1800" dirty="0" err="1">
                <a:solidFill>
                  <a:schemeClr val="bg1"/>
                </a:solidFill>
                <a:effectLst>
                  <a:outerShdw blurRad="38100" dist="38100" dir="2700000" algn="tl">
                    <a:srgbClr val="000000">
                      <a:alpha val="43137"/>
                    </a:srgbClr>
                  </a:outerShdw>
                </a:effectLst>
              </a:rPr>
              <a:t>Butser</a:t>
            </a:r>
            <a:r>
              <a:rPr lang="en-GB" sz="1800" dirty="0">
                <a:solidFill>
                  <a:schemeClr val="bg1"/>
                </a:solidFill>
                <a:effectLst>
                  <a:outerShdw blurRad="38100" dist="38100" dir="2700000" algn="tl">
                    <a:srgbClr val="000000">
                      <a:alpha val="43137"/>
                    </a:srgbClr>
                  </a:outerShdw>
                </a:effectLst>
              </a:rPr>
              <a:t> Farm Trip</a:t>
            </a:r>
          </a:p>
        </p:txBody>
      </p:sp>
      <p:sp>
        <p:nvSpPr>
          <p:cNvPr id="8" name="AutoShape 7"/>
          <p:cNvSpPr>
            <a:spLocks noChangeArrowheads="1"/>
          </p:cNvSpPr>
          <p:nvPr/>
        </p:nvSpPr>
        <p:spPr bwMode="auto">
          <a:xfrm rot="1263258">
            <a:off x="194306" y="20621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9" name="AutoShape 7"/>
          <p:cNvSpPr>
            <a:spLocks noChangeArrowheads="1"/>
          </p:cNvSpPr>
          <p:nvPr/>
        </p:nvSpPr>
        <p:spPr bwMode="auto">
          <a:xfrm rot="1263258">
            <a:off x="2840388" y="65290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 name="AutoShape 7"/>
          <p:cNvSpPr>
            <a:spLocks noChangeArrowheads="1"/>
          </p:cNvSpPr>
          <p:nvPr/>
        </p:nvSpPr>
        <p:spPr bwMode="auto">
          <a:xfrm rot="1263258">
            <a:off x="8519097" y="18121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1" name="AutoShape 7"/>
          <p:cNvSpPr>
            <a:spLocks noChangeArrowheads="1"/>
          </p:cNvSpPr>
          <p:nvPr/>
        </p:nvSpPr>
        <p:spPr bwMode="auto">
          <a:xfrm rot="1263258">
            <a:off x="99163" y="190057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2" name="AutoShape 7"/>
          <p:cNvSpPr>
            <a:spLocks noChangeArrowheads="1"/>
          </p:cNvSpPr>
          <p:nvPr/>
        </p:nvSpPr>
        <p:spPr bwMode="auto">
          <a:xfrm rot="1263258">
            <a:off x="7993141" y="6448362"/>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AutoShape 7"/>
          <p:cNvSpPr>
            <a:spLocks noChangeArrowheads="1"/>
          </p:cNvSpPr>
          <p:nvPr/>
        </p:nvSpPr>
        <p:spPr bwMode="auto">
          <a:xfrm rot="1263258">
            <a:off x="8486648" y="389257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5" name="AutoShape 7"/>
          <p:cNvSpPr>
            <a:spLocks noChangeArrowheads="1"/>
          </p:cNvSpPr>
          <p:nvPr/>
        </p:nvSpPr>
        <p:spPr bwMode="auto">
          <a:xfrm rot="1263258">
            <a:off x="8501474" y="4615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5244482" y="610224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32899" y="601131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9" name="Rounded Rectangle 18"/>
          <p:cNvSpPr/>
          <p:nvPr/>
        </p:nvSpPr>
        <p:spPr>
          <a:xfrm>
            <a:off x="385566" y="5828365"/>
            <a:ext cx="8362898" cy="721834"/>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3" name="Content Placeholder 2"/>
          <p:cNvSpPr txBox="1">
            <a:spLocks/>
          </p:cNvSpPr>
          <p:nvPr/>
        </p:nvSpPr>
        <p:spPr>
          <a:xfrm>
            <a:off x="467544" y="6025004"/>
            <a:ext cx="8140020" cy="35632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Font typeface="Arial" panose="020B0604020202020204" pitchFamily="34" charset="0"/>
              <a:buNone/>
            </a:pPr>
            <a:r>
              <a:rPr lang="en-GB" sz="1800" dirty="0">
                <a:solidFill>
                  <a:schemeClr val="bg1"/>
                </a:solidFill>
                <a:effectLst>
                  <a:outerShdw blurRad="38100" dist="38100" dir="2700000" algn="tl">
                    <a:srgbClr val="000000">
                      <a:alpha val="43137"/>
                    </a:srgbClr>
                  </a:outerShdw>
                </a:effectLst>
              </a:rPr>
              <a:t>Remember to check Miss Redman’s weekly newsletter for upcoming dates and events! </a:t>
            </a:r>
          </a:p>
        </p:txBody>
      </p:sp>
    </p:spTree>
    <p:extLst>
      <p:ext uri="{BB962C8B-B14F-4D97-AF65-F5344CB8AC3E}">
        <p14:creationId xmlns:p14="http://schemas.microsoft.com/office/powerpoint/2010/main" val="336074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621770" y="1988840"/>
            <a:ext cx="7879422" cy="4256027"/>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p:cNvSpPr txBox="1"/>
          <p:nvPr/>
        </p:nvSpPr>
        <p:spPr>
          <a:xfrm>
            <a:off x="515215" y="325235"/>
            <a:ext cx="8015213" cy="1631216"/>
          </a:xfrm>
          <a:prstGeom prst="rect">
            <a:avLst/>
          </a:prstGeom>
          <a:noFill/>
        </p:spPr>
        <p:txBody>
          <a:bodyPr wrap="square" rtlCol="0">
            <a:spAutoFit/>
          </a:bodyPr>
          <a:lstStyle/>
          <a:p>
            <a:pPr algn="ctr"/>
            <a:r>
              <a:rPr lang="en-GB" sz="5000" b="1" dirty="0">
                <a:solidFill>
                  <a:schemeClr val="bg1"/>
                </a:solidFill>
              </a:rPr>
              <a:t>Exciting opportunities and responsibilities …</a:t>
            </a:r>
          </a:p>
        </p:txBody>
      </p:sp>
      <p:sp>
        <p:nvSpPr>
          <p:cNvPr id="8" name="Content Placeholder 7"/>
          <p:cNvSpPr>
            <a:spLocks noGrp="1"/>
          </p:cNvSpPr>
          <p:nvPr>
            <p:ph idx="1"/>
          </p:nvPr>
        </p:nvSpPr>
        <p:spPr>
          <a:xfrm>
            <a:off x="823833" y="2185774"/>
            <a:ext cx="7232973" cy="3835514"/>
          </a:xfrm>
        </p:spPr>
        <p:txBody>
          <a:bodyPr>
            <a:normAutofit/>
          </a:bodyPr>
          <a:lstStyle/>
          <a:p>
            <a:pPr>
              <a:buClr>
                <a:schemeClr val="bg1"/>
              </a:buClr>
              <a:buFont typeface="Century Gothic" panose="020B0502020202020204" pitchFamily="34" charset="0"/>
              <a:buChar char="-"/>
            </a:pPr>
            <a:r>
              <a:rPr lang="en-GB" sz="3600" b="1" dirty="0">
                <a:solidFill>
                  <a:schemeClr val="bg1"/>
                </a:solidFill>
              </a:rPr>
              <a:t>School Councillor</a:t>
            </a:r>
          </a:p>
          <a:p>
            <a:pPr>
              <a:buClr>
                <a:schemeClr val="bg1"/>
              </a:buClr>
              <a:buFont typeface="Century Gothic" panose="020B0502020202020204" pitchFamily="34" charset="0"/>
              <a:buChar char="-"/>
            </a:pPr>
            <a:r>
              <a:rPr lang="en-GB" sz="3600" b="1" dirty="0">
                <a:solidFill>
                  <a:schemeClr val="bg1"/>
                </a:solidFill>
              </a:rPr>
              <a:t>Eco Committee Representatives</a:t>
            </a:r>
          </a:p>
          <a:p>
            <a:pPr>
              <a:buClr>
                <a:schemeClr val="bg1"/>
              </a:buClr>
              <a:buFont typeface="Century Gothic" panose="020B0502020202020204" pitchFamily="34" charset="0"/>
              <a:buChar char="-"/>
            </a:pPr>
            <a:r>
              <a:rPr lang="en-GB" sz="3600" b="1" dirty="0">
                <a:solidFill>
                  <a:schemeClr val="bg1"/>
                </a:solidFill>
              </a:rPr>
              <a:t>Class Monitors</a:t>
            </a:r>
          </a:p>
        </p:txBody>
      </p:sp>
      <p:sp>
        <p:nvSpPr>
          <p:cNvPr id="9" name="AutoShape 7"/>
          <p:cNvSpPr>
            <a:spLocks noChangeArrowheads="1"/>
          </p:cNvSpPr>
          <p:nvPr/>
        </p:nvSpPr>
        <p:spPr bwMode="auto">
          <a:xfrm rot="1263258">
            <a:off x="454569" y="38433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 name="AutoShape 7"/>
          <p:cNvSpPr>
            <a:spLocks noChangeArrowheads="1"/>
          </p:cNvSpPr>
          <p:nvPr/>
        </p:nvSpPr>
        <p:spPr bwMode="auto">
          <a:xfrm rot="1263258">
            <a:off x="4377418" y="576668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1" name="AutoShape 7"/>
          <p:cNvSpPr>
            <a:spLocks noChangeArrowheads="1"/>
          </p:cNvSpPr>
          <p:nvPr/>
        </p:nvSpPr>
        <p:spPr bwMode="auto">
          <a:xfrm rot="1263258">
            <a:off x="8519097" y="18121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2" name="AutoShape 7"/>
          <p:cNvSpPr>
            <a:spLocks noChangeArrowheads="1"/>
          </p:cNvSpPr>
          <p:nvPr/>
        </p:nvSpPr>
        <p:spPr bwMode="auto">
          <a:xfrm rot="1263258">
            <a:off x="355399" y="164363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3" name="AutoShape 7"/>
          <p:cNvSpPr>
            <a:spLocks noChangeArrowheads="1"/>
          </p:cNvSpPr>
          <p:nvPr/>
        </p:nvSpPr>
        <p:spPr bwMode="auto">
          <a:xfrm rot="1263258">
            <a:off x="7088542" y="512954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AutoShape 7"/>
          <p:cNvSpPr>
            <a:spLocks noChangeArrowheads="1"/>
          </p:cNvSpPr>
          <p:nvPr/>
        </p:nvSpPr>
        <p:spPr bwMode="auto">
          <a:xfrm rot="1263258">
            <a:off x="5542499" y="14759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AutoShape 7"/>
          <p:cNvSpPr>
            <a:spLocks noChangeArrowheads="1"/>
          </p:cNvSpPr>
          <p:nvPr/>
        </p:nvSpPr>
        <p:spPr bwMode="auto">
          <a:xfrm rot="1263258">
            <a:off x="7698485" y="515701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6583094" y="2189307"/>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4536218" y="6197456"/>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606227" y="181845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3966" y="5256398"/>
            <a:ext cx="832215" cy="832215"/>
          </a:xfrm>
          <a:prstGeom prst="rect">
            <a:avLst/>
          </a:prstGeom>
        </p:spPr>
      </p:pic>
      <p:sp>
        <p:nvSpPr>
          <p:cNvPr id="3" name="TextBox 2">
            <a:extLst>
              <a:ext uri="{FF2B5EF4-FFF2-40B4-BE49-F238E27FC236}">
                <a16:creationId xmlns:a16="http://schemas.microsoft.com/office/drawing/2014/main" id="{AD81ED21-9B11-416B-AB1E-DE52322391A6}"/>
              </a:ext>
            </a:extLst>
          </p:cNvPr>
          <p:cNvSpPr txBox="1"/>
          <p:nvPr/>
        </p:nvSpPr>
        <p:spPr>
          <a:xfrm>
            <a:off x="5364088" y="3144944"/>
            <a:ext cx="3007280" cy="1754326"/>
          </a:xfrm>
          <a:prstGeom prst="rect">
            <a:avLst/>
          </a:prstGeom>
          <a:noFill/>
          <a:ln>
            <a:solidFill>
              <a:srgbClr val="FF0000"/>
            </a:solidFill>
          </a:ln>
        </p:spPr>
        <p:txBody>
          <a:bodyPr wrap="square" rtlCol="0">
            <a:spAutoFit/>
          </a:bodyPr>
          <a:lstStyle/>
          <a:p>
            <a:pPr algn="ctr"/>
            <a:r>
              <a:rPr lang="en-GB" b="1" dirty="0">
                <a:solidFill>
                  <a:schemeClr val="bg1"/>
                </a:solidFill>
              </a:rPr>
              <a:t>Responsibility Assembly: </a:t>
            </a:r>
          </a:p>
          <a:p>
            <a:pPr algn="ctr"/>
            <a:r>
              <a:rPr lang="en-GB" dirty="0">
                <a:solidFill>
                  <a:schemeClr val="bg1"/>
                </a:solidFill>
              </a:rPr>
              <a:t>9</a:t>
            </a:r>
            <a:r>
              <a:rPr lang="en-GB" baseline="30000" dirty="0">
                <a:solidFill>
                  <a:schemeClr val="bg1"/>
                </a:solidFill>
              </a:rPr>
              <a:t>th</a:t>
            </a:r>
            <a:r>
              <a:rPr lang="en-GB" dirty="0">
                <a:solidFill>
                  <a:schemeClr val="bg1"/>
                </a:solidFill>
              </a:rPr>
              <a:t> September 2025</a:t>
            </a:r>
          </a:p>
          <a:p>
            <a:pPr algn="ctr"/>
            <a:r>
              <a:rPr lang="en-GB" b="1" dirty="0">
                <a:solidFill>
                  <a:schemeClr val="bg1"/>
                </a:solidFill>
              </a:rPr>
              <a:t>Applications Deadline:</a:t>
            </a:r>
          </a:p>
          <a:p>
            <a:pPr algn="ctr"/>
            <a:r>
              <a:rPr lang="en-GB" dirty="0">
                <a:solidFill>
                  <a:schemeClr val="bg1"/>
                </a:solidFill>
              </a:rPr>
              <a:t>22</a:t>
            </a:r>
            <a:r>
              <a:rPr lang="en-GB" baseline="30000" dirty="0">
                <a:solidFill>
                  <a:schemeClr val="bg1"/>
                </a:solidFill>
              </a:rPr>
              <a:t>rd</a:t>
            </a:r>
            <a:r>
              <a:rPr lang="en-GB" dirty="0">
                <a:solidFill>
                  <a:schemeClr val="bg1"/>
                </a:solidFill>
              </a:rPr>
              <a:t> September 2025</a:t>
            </a:r>
          </a:p>
          <a:p>
            <a:pPr algn="ctr"/>
            <a:r>
              <a:rPr lang="en-GB" b="1" dirty="0">
                <a:solidFill>
                  <a:schemeClr val="bg1"/>
                </a:solidFill>
              </a:rPr>
              <a:t>Appointments:</a:t>
            </a:r>
          </a:p>
          <a:p>
            <a:pPr algn="ctr"/>
            <a:r>
              <a:rPr lang="en-GB" dirty="0">
                <a:solidFill>
                  <a:schemeClr val="bg1"/>
                </a:solidFill>
              </a:rPr>
              <a:t>26</a:t>
            </a:r>
            <a:r>
              <a:rPr lang="en-GB" baseline="30000" dirty="0">
                <a:solidFill>
                  <a:schemeClr val="bg1"/>
                </a:solidFill>
              </a:rPr>
              <a:t>th</a:t>
            </a:r>
            <a:r>
              <a:rPr lang="en-GB" dirty="0">
                <a:solidFill>
                  <a:schemeClr val="bg1"/>
                </a:solidFill>
              </a:rPr>
              <a:t> September 2025</a:t>
            </a:r>
          </a:p>
        </p:txBody>
      </p:sp>
    </p:spTree>
    <p:extLst>
      <p:ext uri="{BB962C8B-B14F-4D97-AF65-F5344CB8AC3E}">
        <p14:creationId xmlns:p14="http://schemas.microsoft.com/office/powerpoint/2010/main" val="2029343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ounded Rectangle 34"/>
          <p:cNvSpPr/>
          <p:nvPr/>
        </p:nvSpPr>
        <p:spPr>
          <a:xfrm>
            <a:off x="139864" y="1095523"/>
            <a:ext cx="8818707" cy="377216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6" name="Content Placeholder 2"/>
          <p:cNvSpPr txBox="1">
            <a:spLocks/>
          </p:cNvSpPr>
          <p:nvPr/>
        </p:nvSpPr>
        <p:spPr>
          <a:xfrm>
            <a:off x="457469" y="1144863"/>
            <a:ext cx="8501102" cy="3796305"/>
          </a:xfrm>
          <a:prstGeom prst="rect">
            <a:avLst/>
          </a:prstGeom>
        </p:spPr>
        <p:txBody>
          <a:bodyPr vert="horz" lIns="91440" tIns="45720" rIns="91440" bIns="45720" rtlCol="0">
            <a:normAutofit lnSpcReduction="10000"/>
          </a:bodyPr>
          <a:lstStyle>
            <a:lvl1pPr marL="0" indent="0" algn="ctr" defTabSz="914400" rtl="0" eaLnBrk="1" latinLnBrk="0" hangingPunct="1">
              <a:lnSpc>
                <a:spcPct val="120000"/>
              </a:lnSpc>
              <a:spcBef>
                <a:spcPts val="1000"/>
              </a:spcBef>
              <a:buFont typeface="Arial" panose="020B0604020202020204" pitchFamily="34" charset="0"/>
              <a:buNone/>
              <a:defRPr sz="2400" kern="1200">
                <a:solidFill>
                  <a:schemeClr val="tx1"/>
                </a:solidFill>
                <a:effectLst>
                  <a:outerShdw blurRad="50800" dist="38100" dir="2700000" algn="tl" rotWithShape="0">
                    <a:srgbClr val="000000">
                      <a:alpha val="48000"/>
                    </a:srgbClr>
                  </a:outerShdw>
                </a:effectLst>
                <a:latin typeface="+mn-lt"/>
                <a:ea typeface="+mn-ea"/>
                <a:cs typeface="+mn-cs"/>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effectLst>
                  <a:outerShdw blurRad="50800" dist="38100" dir="2700000" algn="tl" rotWithShape="0">
                    <a:srgbClr val="000000">
                      <a:alpha val="48000"/>
                    </a:srgbClr>
                  </a:outerShdw>
                </a:effectLst>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2860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7432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2004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657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285750" indent="-285750" algn="l">
              <a:spcBef>
                <a:spcPts val="0"/>
              </a:spcBef>
              <a:buFont typeface="Arial" panose="020B0604020202020204" pitchFamily="34" charset="0"/>
              <a:buChar char="•"/>
            </a:pPr>
            <a:r>
              <a:rPr lang="en-GB" sz="1900" dirty="0">
                <a:solidFill>
                  <a:schemeClr val="bg1"/>
                </a:solidFill>
                <a:effectLst/>
              </a:rPr>
              <a:t>The school day starts from 8.30am – into class at 8.40am (precious support time – reading, handwriting, home learning, mop up, pre teach!)</a:t>
            </a:r>
          </a:p>
          <a:p>
            <a:pPr marL="285750" indent="-285750" algn="l">
              <a:spcBef>
                <a:spcPts val="0"/>
              </a:spcBef>
              <a:buFont typeface="Arial" panose="020B0604020202020204" pitchFamily="34" charset="0"/>
              <a:buChar char="•"/>
            </a:pPr>
            <a:r>
              <a:rPr lang="en-GB" sz="1900" dirty="0">
                <a:solidFill>
                  <a:schemeClr val="bg1"/>
                </a:solidFill>
                <a:effectLst/>
              </a:rPr>
              <a:t>Learning time is maximised 9.00am lesson begins (before if everyone present!)</a:t>
            </a:r>
          </a:p>
          <a:p>
            <a:pPr marL="285750" indent="-285750" algn="l">
              <a:spcBef>
                <a:spcPts val="0"/>
              </a:spcBef>
              <a:buFont typeface="Arial" panose="020B0604020202020204" pitchFamily="34" charset="0"/>
              <a:buChar char="•"/>
            </a:pPr>
            <a:r>
              <a:rPr lang="en-GB" sz="1900" dirty="0">
                <a:solidFill>
                  <a:schemeClr val="bg1"/>
                </a:solidFill>
                <a:effectLst/>
              </a:rPr>
              <a:t>The Local Authority and Government expects the minimum satisfactory attendance to be at 95%</a:t>
            </a:r>
          </a:p>
          <a:p>
            <a:pPr marL="285750" indent="-285750" algn="l">
              <a:spcBef>
                <a:spcPts val="0"/>
              </a:spcBef>
              <a:buFont typeface="Arial" panose="020B0604020202020204" pitchFamily="34" charset="0"/>
              <a:buChar char="•"/>
            </a:pPr>
            <a:r>
              <a:rPr lang="en-GB" sz="1900" dirty="0">
                <a:solidFill>
                  <a:schemeClr val="bg1"/>
                </a:solidFill>
                <a:effectLst/>
              </a:rPr>
              <a:t>If absent, inform school (phone or email </a:t>
            </a:r>
            <a:r>
              <a:rPr lang="en-GB" sz="1900" i="1" dirty="0">
                <a:solidFill>
                  <a:schemeClr val="bg1"/>
                </a:solidFill>
                <a:effectLst/>
              </a:rPr>
              <a:t>school.admin </a:t>
            </a:r>
            <a:r>
              <a:rPr lang="en-GB" sz="1900" dirty="0">
                <a:solidFill>
                  <a:schemeClr val="bg1"/>
                </a:solidFill>
                <a:effectLst/>
              </a:rPr>
              <a:t>NOT ClassDojo!) ASAP but by 9.00am (safeguarding procedures – 3 contacts) </a:t>
            </a:r>
          </a:p>
          <a:p>
            <a:pPr marL="285750" indent="-285750" algn="l">
              <a:spcBef>
                <a:spcPts val="0"/>
              </a:spcBef>
              <a:buFont typeface="Arial" panose="020B0604020202020204" pitchFamily="34" charset="0"/>
              <a:buChar char="•"/>
            </a:pPr>
            <a:r>
              <a:rPr lang="en-GB" sz="1900" dirty="0">
                <a:solidFill>
                  <a:schemeClr val="bg1"/>
                </a:solidFill>
                <a:effectLst/>
              </a:rPr>
              <a:t>100% termly and annual certificates</a:t>
            </a:r>
          </a:p>
          <a:p>
            <a:pPr marL="285750" indent="-285750" algn="l">
              <a:buFont typeface="Arial" panose="020B0604020202020204" pitchFamily="34" charset="0"/>
              <a:buChar char="•"/>
            </a:pPr>
            <a:endParaRPr lang="en-GB" sz="1800" dirty="0">
              <a:solidFill>
                <a:schemeClr val="accent6"/>
              </a:solidFill>
              <a:effectLst/>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5" name="TextBox 4"/>
          <p:cNvSpPr txBox="1"/>
          <p:nvPr/>
        </p:nvSpPr>
        <p:spPr>
          <a:xfrm>
            <a:off x="60774" y="116632"/>
            <a:ext cx="9108504" cy="1015663"/>
          </a:xfrm>
          <a:prstGeom prst="rect">
            <a:avLst/>
          </a:prstGeom>
          <a:noFill/>
        </p:spPr>
        <p:txBody>
          <a:bodyPr wrap="square" rtlCol="0">
            <a:spAutoFit/>
          </a:bodyPr>
          <a:lstStyle/>
          <a:p>
            <a:pPr algn="ctr"/>
            <a:r>
              <a:rPr lang="en-GB" sz="6000" b="1" dirty="0">
                <a:solidFill>
                  <a:schemeClr val="bg1"/>
                </a:solidFill>
              </a:rPr>
              <a:t>Attendance</a:t>
            </a:r>
            <a:endParaRPr lang="en-GB" sz="6600" b="1" dirty="0">
              <a:solidFill>
                <a:schemeClr val="bg1"/>
              </a:solidFill>
            </a:endParaRPr>
          </a:p>
        </p:txBody>
      </p:sp>
      <p:sp>
        <p:nvSpPr>
          <p:cNvPr id="15" name="AutoShape 7"/>
          <p:cNvSpPr>
            <a:spLocks noChangeArrowheads="1"/>
          </p:cNvSpPr>
          <p:nvPr/>
        </p:nvSpPr>
        <p:spPr bwMode="auto">
          <a:xfrm rot="1263258">
            <a:off x="174259" y="11924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7148423" y="485447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2" name="AutoShape 7"/>
          <p:cNvSpPr>
            <a:spLocks noChangeArrowheads="1"/>
          </p:cNvSpPr>
          <p:nvPr/>
        </p:nvSpPr>
        <p:spPr bwMode="auto">
          <a:xfrm rot="1263258">
            <a:off x="4524937" y="651433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4" name="AutoShape 7"/>
          <p:cNvSpPr>
            <a:spLocks noChangeArrowheads="1"/>
          </p:cNvSpPr>
          <p:nvPr/>
        </p:nvSpPr>
        <p:spPr bwMode="auto">
          <a:xfrm rot="1263258">
            <a:off x="1031398" y="507773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453018" y="90466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7" name="AutoShape 7"/>
          <p:cNvSpPr>
            <a:spLocks noChangeArrowheads="1"/>
          </p:cNvSpPr>
          <p:nvPr/>
        </p:nvSpPr>
        <p:spPr bwMode="auto">
          <a:xfrm rot="1263258">
            <a:off x="8189958" y="456497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8175742" y="41083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9" name="AutoShape 7"/>
          <p:cNvSpPr>
            <a:spLocks noChangeArrowheads="1"/>
          </p:cNvSpPr>
          <p:nvPr/>
        </p:nvSpPr>
        <p:spPr bwMode="auto">
          <a:xfrm rot="1263258">
            <a:off x="6441145" y="4142247"/>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268824" y="44842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32" name="Oval 31"/>
          <p:cNvSpPr/>
          <p:nvPr/>
        </p:nvSpPr>
        <p:spPr>
          <a:xfrm>
            <a:off x="3177961" y="4744251"/>
            <a:ext cx="2874130" cy="19623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90% attendance is the same as having a day off every two weeks.</a:t>
            </a:r>
          </a:p>
        </p:txBody>
      </p:sp>
      <p:sp>
        <p:nvSpPr>
          <p:cNvPr id="33" name="Rounded Rectangle 32"/>
          <p:cNvSpPr/>
          <p:nvPr/>
        </p:nvSpPr>
        <p:spPr>
          <a:xfrm rot="21322592">
            <a:off x="6180142" y="5325732"/>
            <a:ext cx="2808011" cy="13714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Being 15 minutes late for school is the equivalent of missing two weeks of school each year!</a:t>
            </a:r>
          </a:p>
        </p:txBody>
      </p:sp>
      <p:sp>
        <p:nvSpPr>
          <p:cNvPr id="34" name="Rectangle 33"/>
          <p:cNvSpPr/>
          <p:nvPr/>
        </p:nvSpPr>
        <p:spPr>
          <a:xfrm rot="386020">
            <a:off x="230998" y="5095973"/>
            <a:ext cx="2797325" cy="1258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Having 90% attendance over a all of a child’s time in school is the same as missing a complete year!</a:t>
            </a:r>
          </a:p>
        </p:txBody>
      </p:sp>
    </p:spTree>
    <p:extLst>
      <p:ext uri="{BB962C8B-B14F-4D97-AF65-F5344CB8AC3E}">
        <p14:creationId xmlns:p14="http://schemas.microsoft.com/office/powerpoint/2010/main" val="2278128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sp>
        <p:nvSpPr>
          <p:cNvPr id="5" name="TextBox 4"/>
          <p:cNvSpPr txBox="1"/>
          <p:nvPr/>
        </p:nvSpPr>
        <p:spPr>
          <a:xfrm>
            <a:off x="539552" y="578331"/>
            <a:ext cx="8015213" cy="1015663"/>
          </a:xfrm>
          <a:prstGeom prst="rect">
            <a:avLst/>
          </a:prstGeom>
          <a:noFill/>
        </p:spPr>
        <p:txBody>
          <a:bodyPr wrap="square" rtlCol="0">
            <a:spAutoFit/>
          </a:bodyPr>
          <a:lstStyle/>
          <a:p>
            <a:pPr algn="ctr"/>
            <a:r>
              <a:rPr lang="en-GB" sz="6000" b="1" dirty="0">
                <a:solidFill>
                  <a:schemeClr val="bg1"/>
                </a:solidFill>
              </a:rPr>
              <a:t>Home Learning…</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970848" y="20349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11560" y="1693253"/>
            <a:ext cx="7879422" cy="4716446"/>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757448" y="2204864"/>
            <a:ext cx="7817467" cy="3756055"/>
          </a:xfrm>
          <a:prstGeom prst="rect">
            <a:avLst/>
          </a:prstGeom>
          <a:noFill/>
        </p:spPr>
        <p:txBody>
          <a:bodyPr wrap="square" rtlCol="0">
            <a:normAutofit fontScale="62500" lnSpcReduction="20000"/>
          </a:bodyPr>
          <a:lstStyle/>
          <a:p>
            <a:pPr marL="285750" indent="-285750">
              <a:buFont typeface="Arial" panose="020B0604020202020204" pitchFamily="34" charset="0"/>
              <a:buChar char="•"/>
            </a:pPr>
            <a:r>
              <a:rPr lang="en-GB" sz="3500" dirty="0">
                <a:solidFill>
                  <a:schemeClr val="bg1"/>
                </a:solidFill>
              </a:rPr>
              <a:t>Reading – key to learning, expectation of 5 times a week, complete record</a:t>
            </a:r>
          </a:p>
          <a:p>
            <a:endParaRPr lang="en-GB" sz="3500" dirty="0">
              <a:solidFill>
                <a:schemeClr val="bg1"/>
              </a:solidFill>
            </a:endParaRPr>
          </a:p>
          <a:p>
            <a:pPr marL="285750" indent="-285750">
              <a:buFont typeface="Arial" panose="020B0604020202020204" pitchFamily="34" charset="0"/>
              <a:buChar char="•"/>
            </a:pPr>
            <a:r>
              <a:rPr lang="en-GB" sz="3500" dirty="0">
                <a:solidFill>
                  <a:schemeClr val="bg1"/>
                </a:solidFill>
              </a:rPr>
              <a:t>Spellings - practise at home using the Spelling Shed website or other if preferred</a:t>
            </a:r>
          </a:p>
          <a:p>
            <a:pPr marL="285750" indent="-285750">
              <a:buFont typeface="Arial" panose="020B0604020202020204" pitchFamily="34" charset="0"/>
              <a:buChar char="•"/>
            </a:pPr>
            <a:endParaRPr lang="en-GB" sz="3500" dirty="0">
              <a:solidFill>
                <a:schemeClr val="bg1"/>
              </a:solidFill>
            </a:endParaRPr>
          </a:p>
          <a:p>
            <a:pPr marL="285750" indent="-285750">
              <a:buFont typeface="Arial" panose="020B0604020202020204" pitchFamily="34" charset="0"/>
              <a:buChar char="•"/>
            </a:pPr>
            <a:r>
              <a:rPr lang="en-GB" sz="3500">
                <a:solidFill>
                  <a:schemeClr val="bg1"/>
                </a:solidFill>
              </a:rPr>
              <a:t>TTRockStars</a:t>
            </a:r>
            <a:r>
              <a:rPr lang="en-GB" sz="3500" dirty="0">
                <a:solidFill>
                  <a:schemeClr val="bg1"/>
                </a:solidFill>
              </a:rPr>
              <a:t>/</a:t>
            </a:r>
            <a:r>
              <a:rPr lang="en-GB" sz="3500" dirty="0" err="1">
                <a:solidFill>
                  <a:schemeClr val="bg1"/>
                </a:solidFill>
              </a:rPr>
              <a:t>Numbots</a:t>
            </a:r>
            <a:r>
              <a:rPr lang="en-GB" sz="3500" dirty="0">
                <a:solidFill>
                  <a:schemeClr val="bg1"/>
                </a:solidFill>
              </a:rPr>
              <a:t> - regular practise will unlock many aspects of our Maths Curriculum!</a:t>
            </a:r>
          </a:p>
          <a:p>
            <a:pPr marL="285750" indent="-285750">
              <a:buFont typeface="Arial" panose="020B0604020202020204" pitchFamily="34" charset="0"/>
              <a:buChar char="•"/>
            </a:pPr>
            <a:endParaRPr lang="en-GB" sz="3500" dirty="0">
              <a:solidFill>
                <a:schemeClr val="bg1"/>
              </a:solidFill>
            </a:endParaRPr>
          </a:p>
          <a:p>
            <a:pPr marL="285750" indent="-285750">
              <a:buFont typeface="Arial" panose="020B0604020202020204" pitchFamily="34" charset="0"/>
              <a:buChar char="•"/>
            </a:pPr>
            <a:r>
              <a:rPr lang="en-GB" sz="3500" dirty="0">
                <a:solidFill>
                  <a:schemeClr val="bg1"/>
                </a:solidFill>
              </a:rPr>
              <a:t>Summer topic home learning project – Ancient Egyptians</a:t>
            </a:r>
          </a:p>
          <a:p>
            <a:endParaRPr lang="en-GB" sz="3500" dirty="0">
              <a:solidFill>
                <a:schemeClr val="bg1"/>
              </a:solidFill>
            </a:endParaRPr>
          </a:p>
          <a:p>
            <a:pPr marL="285750" indent="-285750">
              <a:buFont typeface="Arial" panose="020B0604020202020204" pitchFamily="34" charset="0"/>
              <a:buChar char="•"/>
            </a:pPr>
            <a:r>
              <a:rPr lang="en-GB" sz="3500" dirty="0">
                <a:solidFill>
                  <a:schemeClr val="bg1"/>
                </a:solidFill>
              </a:rPr>
              <a:t>Knowledge Organisers will be uploaded to ClassDojo</a:t>
            </a:r>
            <a:r>
              <a:rPr lang="en-GB" sz="3500" dirty="0">
                <a:solidFill>
                  <a:srgbClr val="FF0000"/>
                </a:solidFill>
              </a:rPr>
              <a:t>.</a:t>
            </a:r>
            <a:endParaRPr lang="en-GB" dirty="0">
              <a:solidFill>
                <a:schemeClr val="accent6"/>
              </a:solidFill>
            </a:endParaRPr>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Tree>
    <p:extLst>
      <p:ext uri="{BB962C8B-B14F-4D97-AF65-F5344CB8AC3E}">
        <p14:creationId xmlns:p14="http://schemas.microsoft.com/office/powerpoint/2010/main" val="1828415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4F88F1-D2B9-40A2-A5D2-564FBBDACE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780" y="533769"/>
            <a:ext cx="8532440" cy="5790461"/>
          </a:xfrm>
          <a:prstGeom prst="rect">
            <a:avLst/>
          </a:prstGeom>
        </p:spPr>
      </p:pic>
    </p:spTree>
    <p:extLst>
      <p:ext uri="{BB962C8B-B14F-4D97-AF65-F5344CB8AC3E}">
        <p14:creationId xmlns:p14="http://schemas.microsoft.com/office/powerpoint/2010/main" val="1205818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
        <p:nvSpPr>
          <p:cNvPr id="5" name="TextBox 4"/>
          <p:cNvSpPr txBox="1"/>
          <p:nvPr/>
        </p:nvSpPr>
        <p:spPr>
          <a:xfrm>
            <a:off x="589235" y="476672"/>
            <a:ext cx="8015213" cy="1015663"/>
          </a:xfrm>
          <a:prstGeom prst="rect">
            <a:avLst/>
          </a:prstGeom>
          <a:noFill/>
        </p:spPr>
        <p:txBody>
          <a:bodyPr wrap="square" rtlCol="0">
            <a:spAutoFit/>
          </a:bodyPr>
          <a:lstStyle/>
          <a:p>
            <a:pPr algn="ctr"/>
            <a:r>
              <a:rPr lang="en-GB" sz="4800" b="1" dirty="0">
                <a:solidFill>
                  <a:schemeClr val="bg1"/>
                </a:solidFill>
              </a:rPr>
              <a:t>Important reminders</a:t>
            </a:r>
            <a:r>
              <a:rPr lang="en-GB" sz="6000" b="1" dirty="0">
                <a:solidFill>
                  <a:schemeClr val="bg1"/>
                </a:solidFill>
              </a:rPr>
              <a:t>…</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970848" y="20349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01508" y="1700132"/>
            <a:ext cx="7879422" cy="4465172"/>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1115616" y="2060848"/>
            <a:ext cx="3433326" cy="3744416"/>
          </a:xfrm>
          <a:prstGeom prst="rect">
            <a:avLst/>
          </a:prstGeom>
          <a:noFill/>
        </p:spPr>
        <p:txBody>
          <a:bodyPr wrap="square" rtlCol="0">
            <a:normAutofit/>
          </a:bodyPr>
          <a:lstStyle/>
          <a:p>
            <a:pPr marL="285750" indent="-285750">
              <a:buFont typeface="Arial" panose="020B0604020202020204" pitchFamily="34" charset="0"/>
              <a:buChar char="•"/>
            </a:pPr>
            <a:r>
              <a:rPr lang="en-GB" sz="2000" dirty="0">
                <a:solidFill>
                  <a:schemeClr val="bg1"/>
                </a:solidFill>
              </a:rPr>
              <a:t>Termly Year Group Newsletters and Topic Webs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Mobile Phones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Uniform</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Coats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P.E Kits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endParaRPr lang="en-GB" sz="2000" dirty="0">
              <a:solidFill>
                <a:schemeClr val="accent6"/>
              </a:solidFill>
            </a:endParaRPr>
          </a:p>
        </p:txBody>
      </p:sp>
      <p:sp>
        <p:nvSpPr>
          <p:cNvPr id="24" name="TextBox 23"/>
          <p:cNvSpPr txBox="1"/>
          <p:nvPr/>
        </p:nvSpPr>
        <p:spPr>
          <a:xfrm>
            <a:off x="4730925" y="2060848"/>
            <a:ext cx="3363089" cy="3744416"/>
          </a:xfrm>
          <a:prstGeom prst="rect">
            <a:avLst/>
          </a:prstGeom>
          <a:noFill/>
        </p:spPr>
        <p:txBody>
          <a:bodyPr wrap="square" rtlCol="0">
            <a:normAutofit lnSpcReduction="10000"/>
          </a:bodyPr>
          <a:lstStyle/>
          <a:p>
            <a:pPr marL="285750" indent="-285750">
              <a:buFont typeface="Arial" panose="020B0604020202020204" pitchFamily="34" charset="0"/>
              <a:buChar char="•"/>
            </a:pPr>
            <a:r>
              <a:rPr lang="en-GB" sz="2000" dirty="0">
                <a:solidFill>
                  <a:schemeClr val="bg1"/>
                </a:solidFill>
              </a:rPr>
              <a:t>Termly Attainment Trackers and Key Targets </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Walking Home Agreements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Free School Meals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Annual donation of £10</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Healthy snacks and water</a:t>
            </a:r>
          </a:p>
          <a:p>
            <a:pPr marL="285750" indent="-285750">
              <a:buFont typeface="Arial" panose="020B0604020202020204" pitchFamily="34" charset="0"/>
              <a:buChar char="•"/>
            </a:pPr>
            <a:endParaRPr lang="en-GB" sz="2000" dirty="0">
              <a:solidFill>
                <a:schemeClr val="accent6"/>
              </a:solidFill>
            </a:endParaRPr>
          </a:p>
        </p:txBody>
      </p:sp>
    </p:spTree>
    <p:extLst>
      <p:ext uri="{BB962C8B-B14F-4D97-AF65-F5344CB8AC3E}">
        <p14:creationId xmlns:p14="http://schemas.microsoft.com/office/powerpoint/2010/main" val="760742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
        <p:nvSpPr>
          <p:cNvPr id="5" name="TextBox 4"/>
          <p:cNvSpPr txBox="1"/>
          <p:nvPr/>
        </p:nvSpPr>
        <p:spPr>
          <a:xfrm>
            <a:off x="112306" y="335297"/>
            <a:ext cx="8015213" cy="923330"/>
          </a:xfrm>
          <a:prstGeom prst="rect">
            <a:avLst/>
          </a:prstGeom>
          <a:noFill/>
        </p:spPr>
        <p:txBody>
          <a:bodyPr wrap="square" rtlCol="0">
            <a:spAutoFit/>
          </a:bodyPr>
          <a:lstStyle/>
          <a:p>
            <a:r>
              <a:rPr lang="en-GB" sz="5400" b="1" dirty="0">
                <a:solidFill>
                  <a:schemeClr val="bg1"/>
                </a:solidFill>
              </a:rPr>
              <a:t>Open Doors…</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93442" y="276433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16316" y="1180410"/>
            <a:ext cx="7879422" cy="4819361"/>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1447084" y="2153321"/>
            <a:ext cx="4421060" cy="3466171"/>
          </a:xfrm>
          <a:prstGeom prst="rect">
            <a:avLst/>
          </a:prstGeom>
          <a:noFill/>
        </p:spPr>
        <p:txBody>
          <a:bodyPr wrap="none" rtlCol="0">
            <a:noAutofit/>
          </a:bodyPr>
          <a:lstStyle/>
          <a:p>
            <a:pPr marL="285750" indent="-285750">
              <a:buFont typeface="Arial" panose="020B0604020202020204" pitchFamily="34" charset="0"/>
              <a:buChar char="•"/>
            </a:pPr>
            <a:endParaRPr lang="en-GB" sz="3200" dirty="0">
              <a:solidFill>
                <a:schemeClr val="accent6"/>
              </a:solidFill>
            </a:endParaRPr>
          </a:p>
        </p:txBody>
      </p:sp>
      <p:sp>
        <p:nvSpPr>
          <p:cNvPr id="6" name="Rectangle 5">
            <a:extLst>
              <a:ext uri="{FF2B5EF4-FFF2-40B4-BE49-F238E27FC236}">
                <a16:creationId xmlns:a16="http://schemas.microsoft.com/office/drawing/2014/main" id="{FA02EB5D-DEC2-4BB2-A58B-079E3F6506B3}"/>
              </a:ext>
            </a:extLst>
          </p:cNvPr>
          <p:cNvSpPr/>
          <p:nvPr/>
        </p:nvSpPr>
        <p:spPr>
          <a:xfrm>
            <a:off x="828688" y="1469763"/>
            <a:ext cx="7647455" cy="4154984"/>
          </a:xfrm>
          <a:prstGeom prst="rect">
            <a:avLst/>
          </a:prstGeom>
        </p:spPr>
        <p:txBody>
          <a:bodyPr wrap="square">
            <a:spAutoFit/>
          </a:bodyPr>
          <a:lstStyle/>
          <a:p>
            <a:pPr marL="285750" indent="-285750">
              <a:buFont typeface="Arial" panose="020B0604020202020204" pitchFamily="34" charset="0"/>
              <a:buChar char="•"/>
            </a:pPr>
            <a:r>
              <a:rPr lang="en-GB" sz="2200" dirty="0">
                <a:solidFill>
                  <a:schemeClr val="bg1"/>
                </a:solidFill>
              </a:rPr>
              <a:t>Open and honest relationships; parent and school partnership is essential, we share responsibility for your child’s education and well-being</a:t>
            </a:r>
          </a:p>
          <a:p>
            <a:pPr marL="285750" indent="-285750">
              <a:buFont typeface="Arial" panose="020B0604020202020204" pitchFamily="34" charset="0"/>
              <a:buChar char="•"/>
            </a:pPr>
            <a:r>
              <a:rPr lang="en-GB" sz="2200" dirty="0">
                <a:solidFill>
                  <a:schemeClr val="bg1"/>
                </a:solidFill>
              </a:rPr>
              <a:t>Communication lines (questions and queries)  – playground, ClassDojo, email, telephone…</a:t>
            </a:r>
          </a:p>
          <a:p>
            <a:pPr marL="285750" indent="-285750">
              <a:buFont typeface="Arial" panose="020B0604020202020204" pitchFamily="34" charset="0"/>
              <a:buChar char="•"/>
            </a:pPr>
            <a:r>
              <a:rPr lang="en-GB" sz="2200" dirty="0">
                <a:solidFill>
                  <a:schemeClr val="bg1"/>
                </a:solidFill>
              </a:rPr>
              <a:t>Parent helpers (DBS) – good to have (just in case!)</a:t>
            </a:r>
          </a:p>
          <a:p>
            <a:pPr marL="285750" indent="-285750">
              <a:buFont typeface="Arial" panose="020B0604020202020204" pitchFamily="34" charset="0"/>
              <a:buChar char="•"/>
            </a:pPr>
            <a:r>
              <a:rPr lang="en-GB" sz="2200" dirty="0">
                <a:solidFill>
                  <a:schemeClr val="bg1"/>
                </a:solidFill>
              </a:rPr>
              <a:t>Join us for Parent Forum/Blue Sky (23.09.25: 2.30pm-3.15pm) – celebration of successes and opportunity to discuss your suggestions and ideas about moving our school forwards</a:t>
            </a:r>
          </a:p>
          <a:p>
            <a:pPr marL="285750" indent="-285750">
              <a:buFont typeface="Arial" panose="020B0604020202020204" pitchFamily="34" charset="0"/>
              <a:buChar char="•"/>
            </a:pPr>
            <a:r>
              <a:rPr lang="en-GB" sz="2200" dirty="0">
                <a:solidFill>
                  <a:schemeClr val="bg1"/>
                </a:solidFill>
              </a:rPr>
              <a:t>PAWS – all welcome (Welcome Meeting/Parent Forum 23.09.25: 7.00pm- 8.00pm)</a:t>
            </a:r>
          </a:p>
        </p:txBody>
      </p:sp>
      <p:pic>
        <p:nvPicPr>
          <p:cNvPr id="24" name="Picture 2" descr="File:Working Together Teamwork Puzzle Concept.jpg - Wikimedia Commons">
            <a:extLst>
              <a:ext uri="{FF2B5EF4-FFF2-40B4-BE49-F238E27FC236}">
                <a16:creationId xmlns:a16="http://schemas.microsoft.com/office/drawing/2014/main" id="{B96C3F63-A550-4C8F-9EB7-808210AB7A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77632" y="159567"/>
            <a:ext cx="100811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28F0C9C5-9B5C-4C7F-9A72-97D8AFE8D45C}"/>
              </a:ext>
            </a:extLst>
          </p:cNvPr>
          <p:cNvPicPr>
            <a:picLocks noChangeAspect="1"/>
          </p:cNvPicPr>
          <p:nvPr/>
        </p:nvPicPr>
        <p:blipFill rotWithShape="1">
          <a:blip r:embed="rId5"/>
          <a:srcRect l="16635" r="16635"/>
          <a:stretch/>
        </p:blipFill>
        <p:spPr>
          <a:xfrm>
            <a:off x="7991452" y="181957"/>
            <a:ext cx="900291" cy="1349142"/>
          </a:xfrm>
          <a:prstGeom prst="rect">
            <a:avLst/>
          </a:prstGeom>
        </p:spPr>
      </p:pic>
      <p:sp>
        <p:nvSpPr>
          <p:cNvPr id="26" name="AutoShape 7">
            <a:extLst>
              <a:ext uri="{FF2B5EF4-FFF2-40B4-BE49-F238E27FC236}">
                <a16:creationId xmlns:a16="http://schemas.microsoft.com/office/drawing/2014/main" id="{2D19E7A8-70A7-4B65-AB93-BEFA27DDF90F}"/>
              </a:ext>
            </a:extLst>
          </p:cNvPr>
          <p:cNvSpPr>
            <a:spLocks noChangeArrowheads="1"/>
          </p:cNvSpPr>
          <p:nvPr/>
        </p:nvSpPr>
        <p:spPr bwMode="auto">
          <a:xfrm rot="1263258">
            <a:off x="235794" y="1680656"/>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a:extLst>
              <a:ext uri="{FF2B5EF4-FFF2-40B4-BE49-F238E27FC236}">
                <a16:creationId xmlns:a16="http://schemas.microsoft.com/office/drawing/2014/main" id="{E2320BA6-1CF3-4DD5-B04B-E54488320D02}"/>
              </a:ext>
            </a:extLst>
          </p:cNvPr>
          <p:cNvSpPr>
            <a:spLocks noChangeArrowheads="1"/>
          </p:cNvSpPr>
          <p:nvPr/>
        </p:nvSpPr>
        <p:spPr bwMode="auto">
          <a:xfrm rot="1263258">
            <a:off x="483821" y="401222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2" name="AutoShape 7">
            <a:extLst>
              <a:ext uri="{FF2B5EF4-FFF2-40B4-BE49-F238E27FC236}">
                <a16:creationId xmlns:a16="http://schemas.microsoft.com/office/drawing/2014/main" id="{3EF95157-7D5D-4E3C-B642-E496AF853F6C}"/>
              </a:ext>
            </a:extLst>
          </p:cNvPr>
          <p:cNvSpPr>
            <a:spLocks noChangeArrowheads="1"/>
          </p:cNvSpPr>
          <p:nvPr/>
        </p:nvSpPr>
        <p:spPr bwMode="auto">
          <a:xfrm rot="1263258">
            <a:off x="8208774" y="4836920"/>
            <a:ext cx="534738" cy="578196"/>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Tree>
    <p:extLst>
      <p:ext uri="{BB962C8B-B14F-4D97-AF65-F5344CB8AC3E}">
        <p14:creationId xmlns:p14="http://schemas.microsoft.com/office/powerpoint/2010/main" val="4203554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970848" y="20349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591064" y="1114884"/>
            <a:ext cx="7879422" cy="4256027"/>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Box 25">
            <a:extLst>
              <a:ext uri="{FF2B5EF4-FFF2-40B4-BE49-F238E27FC236}">
                <a16:creationId xmlns:a16="http://schemas.microsoft.com/office/drawing/2014/main" id="{468AF139-E00D-4639-BE17-8E8BF8C85381}"/>
              </a:ext>
            </a:extLst>
          </p:cNvPr>
          <p:cNvSpPr txBox="1"/>
          <p:nvPr/>
        </p:nvSpPr>
        <p:spPr>
          <a:xfrm>
            <a:off x="469489" y="1749161"/>
            <a:ext cx="8015213" cy="2554545"/>
          </a:xfrm>
          <a:prstGeom prst="rect">
            <a:avLst/>
          </a:prstGeom>
          <a:noFill/>
        </p:spPr>
        <p:txBody>
          <a:bodyPr wrap="square" rtlCol="0">
            <a:spAutoFit/>
          </a:bodyPr>
          <a:lstStyle/>
          <a:p>
            <a:pPr algn="ctr"/>
            <a:r>
              <a:rPr lang="en-GB" sz="8000" b="1" dirty="0">
                <a:solidFill>
                  <a:schemeClr val="bg1"/>
                </a:solidFill>
              </a:rPr>
              <a:t>Any </a:t>
            </a:r>
          </a:p>
          <a:p>
            <a:pPr algn="ctr"/>
            <a:r>
              <a:rPr lang="en-GB" sz="8000" b="1" dirty="0">
                <a:solidFill>
                  <a:schemeClr val="bg1"/>
                </a:solidFill>
              </a:rPr>
              <a:t>questions?</a:t>
            </a:r>
          </a:p>
        </p:txBody>
      </p:sp>
      <p:pic>
        <p:nvPicPr>
          <p:cNvPr id="3" name="Picture 2">
            <a:extLst>
              <a:ext uri="{FF2B5EF4-FFF2-40B4-BE49-F238E27FC236}">
                <a16:creationId xmlns:a16="http://schemas.microsoft.com/office/drawing/2014/main" id="{865BAB97-1F97-4CAA-BAE6-9C6ADCA2E991}"/>
              </a:ext>
            </a:extLst>
          </p:cNvPr>
          <p:cNvPicPr>
            <a:picLocks noChangeAspect="1"/>
          </p:cNvPicPr>
          <p:nvPr/>
        </p:nvPicPr>
        <p:blipFill>
          <a:blip r:embed="rId4"/>
          <a:stretch>
            <a:fillRect/>
          </a:stretch>
        </p:blipFill>
        <p:spPr>
          <a:xfrm>
            <a:off x="1063486" y="1487089"/>
            <a:ext cx="829128" cy="725487"/>
          </a:xfrm>
          <a:prstGeom prst="rect">
            <a:avLst/>
          </a:prstGeom>
        </p:spPr>
      </p:pic>
    </p:spTree>
    <p:extLst>
      <p:ext uri="{BB962C8B-B14F-4D97-AF65-F5344CB8AC3E}">
        <p14:creationId xmlns:p14="http://schemas.microsoft.com/office/powerpoint/2010/main" val="2926655622"/>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3564</TotalTime>
  <Words>1234</Words>
  <Application>Microsoft Office PowerPoint</Application>
  <PresentationFormat>On-screen Show (4:3)</PresentationFormat>
  <Paragraphs>182</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Century Gothic</vt:lpstr>
      <vt:lpstr>Comic Sans MS</vt:lpstr>
      <vt:lpstr>Wingdings 3</vt:lpstr>
      <vt:lpstr>Slice</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Morning Children of Holly Lodge Primary School</dc:title>
  <dc:creator>Pirbright</dc:creator>
  <cp:lastModifiedBy>Jo Redman</cp:lastModifiedBy>
  <cp:revision>195</cp:revision>
  <cp:lastPrinted>2024-09-09T11:26:06Z</cp:lastPrinted>
  <dcterms:created xsi:type="dcterms:W3CDTF">2015-02-01T15:45:09Z</dcterms:created>
  <dcterms:modified xsi:type="dcterms:W3CDTF">2025-09-09T07:46:59Z</dcterms:modified>
</cp:coreProperties>
</file>